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1"/>
    <p:sldMasterId id="2147483718" r:id="rId2"/>
  </p:sldMasterIdLst>
  <p:notesMasterIdLst>
    <p:notesMasterId r:id="rId22"/>
  </p:notesMasterIdLst>
  <p:handoutMasterIdLst>
    <p:handoutMasterId r:id="rId23"/>
  </p:handoutMasterIdLst>
  <p:sldIdLst>
    <p:sldId id="257" r:id="rId3"/>
    <p:sldId id="410" r:id="rId4"/>
    <p:sldId id="526" r:id="rId5"/>
    <p:sldId id="532" r:id="rId6"/>
    <p:sldId id="537" r:id="rId7"/>
    <p:sldId id="519" r:id="rId8"/>
    <p:sldId id="520" r:id="rId9"/>
    <p:sldId id="521" r:id="rId10"/>
    <p:sldId id="527" r:id="rId11"/>
    <p:sldId id="528" r:id="rId12"/>
    <p:sldId id="531" r:id="rId13"/>
    <p:sldId id="523" r:id="rId14"/>
    <p:sldId id="534" r:id="rId15"/>
    <p:sldId id="508" r:id="rId16"/>
    <p:sldId id="509" r:id="rId17"/>
    <p:sldId id="524" r:id="rId18"/>
    <p:sldId id="525" r:id="rId19"/>
    <p:sldId id="518" r:id="rId20"/>
    <p:sldId id="529"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hudi" initials="e" lastIdx="9" clrIdx="0"/>
  <p:cmAuthor id="1" name="bfoley" initials="b" lastIdx="1" clrIdx="1"/>
  <p:cmAuthor id="2" name="Sheila Talwar" initials="ST" lastIdx="2" clrIdx="2"/>
  <p:cmAuthor id="3" name="Brita Jenquin" initials="BKJ"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9D05"/>
    <a:srgbClr val="00AC4E"/>
    <a:srgbClr val="50BE06"/>
    <a:srgbClr val="229D05"/>
    <a:srgbClr val="80E604"/>
    <a:srgbClr val="007E39"/>
    <a:srgbClr val="39FD50"/>
    <a:srgbClr val="01A734"/>
    <a:srgbClr val="5EDF07"/>
    <a:srgbClr val="07C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24" autoAdjust="0"/>
    <p:restoredTop sz="90251" autoAdjust="0"/>
  </p:normalViewPr>
  <p:slideViewPr>
    <p:cSldViewPr>
      <p:cViewPr varScale="1">
        <p:scale>
          <a:sx n="120" d="100"/>
          <a:sy n="120" d="100"/>
        </p:scale>
        <p:origin x="-1494" y="-108"/>
      </p:cViewPr>
      <p:guideLst>
        <p:guide orient="horz" pos="144"/>
        <p:guide orient="horz" pos="895"/>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7" d="100"/>
          <a:sy n="97" d="100"/>
        </p:scale>
        <p:origin x="-352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twcstore\shared\SIR%20v9\Resouces%20Online\2-Key%20Findings\SIR%20v9%20Key%20Findings%20Graphics%203.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718751825787481E-2"/>
          <c:y val="2.2067572214748744E-2"/>
          <c:w val="0.80995727057533384"/>
          <c:h val="0.91664903402473419"/>
        </c:manualLayout>
      </c:layout>
      <c:lineChart>
        <c:grouping val="standard"/>
        <c:varyColors val="0"/>
        <c:ser>
          <c:idx val="9"/>
          <c:order val="0"/>
          <c:tx>
            <c:strRef>
              <c:f>CatTrend!$A$22</c:f>
              <c:strCache>
                <c:ptCount val="1"/>
                <c:pt idx="0">
                  <c:v>Spyware</c:v>
                </c:pt>
              </c:strCache>
            </c:strRef>
          </c:tx>
          <c:spPr>
            <a:ln w="38100">
              <a:solidFill>
                <a:srgbClr val="FF5050"/>
              </a:solidFill>
            </a:ln>
            <a:effectLst/>
          </c:spPr>
          <c:marker>
            <c:symbol val="square"/>
            <c:size val="6"/>
            <c:spPr>
              <a:solidFill>
                <a:srgbClr val="FF5050"/>
              </a:solidFill>
              <a:ln>
                <a:solidFill>
                  <a:srgbClr val="B17FBC"/>
                </a:solidFill>
              </a:ln>
              <a:effectLst/>
              <a:scene3d>
                <a:camera prst="orthographicFront"/>
                <a:lightRig rig="threePt" dir="t"/>
              </a:scene3d>
            </c:spPr>
          </c:marker>
          <c:dLbls>
            <c:delete val="1"/>
          </c:dLbls>
          <c:cat>
            <c:strRef>
              <c:f>CatTrend!$D$12:$G$12</c:f>
              <c:strCache>
                <c:ptCount val="4"/>
                <c:pt idx="0">
                  <c:v>3Q09</c:v>
                </c:pt>
                <c:pt idx="1">
                  <c:v>4Q09</c:v>
                </c:pt>
                <c:pt idx="2">
                  <c:v>1Q10</c:v>
                </c:pt>
                <c:pt idx="3">
                  <c:v>2Q10</c:v>
                </c:pt>
              </c:strCache>
            </c:strRef>
          </c:cat>
          <c:val>
            <c:numRef>
              <c:f>CatTrend!$D$22:$G$22</c:f>
              <c:numCache>
                <c:formatCode>0.0%</c:formatCode>
                <c:ptCount val="4"/>
                <c:pt idx="0">
                  <c:v>2.5258753858342732E-2</c:v>
                </c:pt>
                <c:pt idx="1">
                  <c:v>1.2237124357117326E-2</c:v>
                </c:pt>
                <c:pt idx="2">
                  <c:v>9.7679313031673511E-3</c:v>
                </c:pt>
                <c:pt idx="3">
                  <c:v>6.3082840748473982E-3</c:v>
                </c:pt>
              </c:numCache>
            </c:numRef>
          </c:val>
          <c:smooth val="0"/>
        </c:ser>
        <c:ser>
          <c:idx val="8"/>
          <c:order val="1"/>
          <c:tx>
            <c:strRef>
              <c:f>CatTrend!$A$21</c:f>
              <c:strCache>
                <c:ptCount val="1"/>
                <c:pt idx="0">
                  <c:v>Exploits</c:v>
                </c:pt>
              </c:strCache>
            </c:strRef>
          </c:tx>
          <c:spPr>
            <a:ln w="38100">
              <a:solidFill>
                <a:srgbClr val="00B050"/>
              </a:solidFill>
            </a:ln>
            <a:effectLst/>
          </c:spPr>
          <c:marker>
            <c:symbol val="circle"/>
            <c:size val="6"/>
            <c:spPr>
              <a:solidFill>
                <a:srgbClr val="00B050"/>
              </a:solidFill>
              <a:ln>
                <a:solidFill>
                  <a:srgbClr val="23A04E"/>
                </a:solidFill>
              </a:ln>
              <a:effectLst/>
              <a:scene3d>
                <a:camera prst="orthographicFront"/>
                <a:lightRig rig="threePt" dir="t"/>
              </a:scene3d>
            </c:spPr>
          </c:marker>
          <c:dLbls>
            <c:delete val="1"/>
          </c:dLbls>
          <c:cat>
            <c:strRef>
              <c:f>CatTrend!$D$12:$G$12</c:f>
              <c:strCache>
                <c:ptCount val="4"/>
                <c:pt idx="0">
                  <c:v>3Q09</c:v>
                </c:pt>
                <c:pt idx="1">
                  <c:v>4Q09</c:v>
                </c:pt>
                <c:pt idx="2">
                  <c:v>1Q10</c:v>
                </c:pt>
                <c:pt idx="3">
                  <c:v>2Q10</c:v>
                </c:pt>
              </c:strCache>
            </c:strRef>
          </c:cat>
          <c:val>
            <c:numRef>
              <c:f>CatTrend!$D$21:$G$21</c:f>
              <c:numCache>
                <c:formatCode>0.0%</c:formatCode>
                <c:ptCount val="4"/>
                <c:pt idx="0">
                  <c:v>2.0845395806046104E-2</c:v>
                </c:pt>
                <c:pt idx="1">
                  <c:v>3.0685564498402769E-2</c:v>
                </c:pt>
                <c:pt idx="2">
                  <c:v>5.1369044272031691E-2</c:v>
                </c:pt>
                <c:pt idx="3">
                  <c:v>5.234715306798627E-2</c:v>
                </c:pt>
              </c:numCache>
            </c:numRef>
          </c:val>
          <c:smooth val="0"/>
        </c:ser>
        <c:ser>
          <c:idx val="7"/>
          <c:order val="2"/>
          <c:tx>
            <c:strRef>
              <c:f>CatTrend!$A$20</c:f>
              <c:strCache>
                <c:ptCount val="1"/>
                <c:pt idx="0">
                  <c:v>Viruses</c:v>
                </c:pt>
              </c:strCache>
            </c:strRef>
          </c:tx>
          <c:spPr>
            <a:ln w="44450">
              <a:solidFill>
                <a:srgbClr val="FFCC66"/>
              </a:solidFill>
            </a:ln>
            <a:effectLst/>
          </c:spPr>
          <c:marker>
            <c:symbol val="circle"/>
            <c:size val="6"/>
            <c:spPr>
              <a:solidFill>
                <a:srgbClr val="FFCC66"/>
              </a:solidFill>
              <a:ln>
                <a:solidFill>
                  <a:srgbClr val="DF9D2E"/>
                </a:solidFill>
              </a:ln>
              <a:effectLst/>
              <a:scene3d>
                <a:camera prst="orthographicFront"/>
                <a:lightRig rig="threePt" dir="t"/>
              </a:scene3d>
            </c:spPr>
          </c:marker>
          <c:dPt>
            <c:idx val="0"/>
            <c:bubble3D val="0"/>
            <c:spPr>
              <a:ln w="38100">
                <a:solidFill>
                  <a:srgbClr val="FFCC66"/>
                </a:solidFill>
              </a:ln>
              <a:effectLst/>
            </c:spPr>
          </c:dPt>
          <c:dLbls>
            <c:delete val="1"/>
          </c:dLbls>
          <c:cat>
            <c:strRef>
              <c:f>CatTrend!$D$12:$G$12</c:f>
              <c:strCache>
                <c:ptCount val="4"/>
                <c:pt idx="0">
                  <c:v>3Q09</c:v>
                </c:pt>
                <c:pt idx="1">
                  <c:v>4Q09</c:v>
                </c:pt>
                <c:pt idx="2">
                  <c:v>1Q10</c:v>
                </c:pt>
                <c:pt idx="3">
                  <c:v>2Q10</c:v>
                </c:pt>
              </c:strCache>
            </c:strRef>
          </c:cat>
          <c:val>
            <c:numRef>
              <c:f>CatTrend!$D$20:$G$20</c:f>
              <c:numCache>
                <c:formatCode>0.0%</c:formatCode>
                <c:ptCount val="4"/>
                <c:pt idx="0">
                  <c:v>3.5385482377032831E-2</c:v>
                </c:pt>
                <c:pt idx="1">
                  <c:v>4.9461172648164409E-2</c:v>
                </c:pt>
                <c:pt idx="2">
                  <c:v>4.9077167141815439E-2</c:v>
                </c:pt>
                <c:pt idx="3">
                  <c:v>6.0523374371446011E-2</c:v>
                </c:pt>
              </c:numCache>
            </c:numRef>
          </c:val>
          <c:smooth val="0"/>
        </c:ser>
        <c:ser>
          <c:idx val="6"/>
          <c:order val="3"/>
          <c:tx>
            <c:strRef>
              <c:f>CatTrend!$A$19</c:f>
              <c:strCache>
                <c:ptCount val="1"/>
                <c:pt idx="0">
                  <c:v>Backdoors</c:v>
                </c:pt>
              </c:strCache>
            </c:strRef>
          </c:tx>
          <c:spPr>
            <a:ln w="38100">
              <a:solidFill>
                <a:srgbClr val="8660AE"/>
              </a:solidFill>
            </a:ln>
            <a:effectLst/>
          </c:spPr>
          <c:marker>
            <c:symbol val="circle"/>
            <c:size val="6"/>
            <c:spPr>
              <a:solidFill>
                <a:srgbClr val="8660AE"/>
              </a:solidFill>
              <a:ln>
                <a:solidFill>
                  <a:srgbClr val="8660AE"/>
                </a:solidFill>
              </a:ln>
              <a:effectLst/>
              <a:scene3d>
                <a:camera prst="orthographicFront"/>
                <a:lightRig rig="threePt" dir="t"/>
              </a:scene3d>
            </c:spPr>
          </c:marker>
          <c:dLbls>
            <c:delete val="1"/>
          </c:dLbls>
          <c:cat>
            <c:strRef>
              <c:f>CatTrend!$D$12:$G$12</c:f>
              <c:strCache>
                <c:ptCount val="4"/>
                <c:pt idx="0">
                  <c:v>3Q09</c:v>
                </c:pt>
                <c:pt idx="1">
                  <c:v>4Q09</c:v>
                </c:pt>
                <c:pt idx="2">
                  <c:v>1Q10</c:v>
                </c:pt>
                <c:pt idx="3">
                  <c:v>2Q10</c:v>
                </c:pt>
              </c:strCache>
            </c:strRef>
          </c:cat>
          <c:val>
            <c:numRef>
              <c:f>CatTrend!$D$19:$G$19</c:f>
              <c:numCache>
                <c:formatCode>0.0%</c:formatCode>
                <c:ptCount val="4"/>
                <c:pt idx="0">
                  <c:v>5.2541978335981322E-2</c:v>
                </c:pt>
                <c:pt idx="1">
                  <c:v>5.9115087575630977E-2</c:v>
                </c:pt>
                <c:pt idx="2">
                  <c:v>5.9709680475370633E-2</c:v>
                </c:pt>
                <c:pt idx="3">
                  <c:v>6.2568949933575035E-2</c:v>
                </c:pt>
              </c:numCache>
            </c:numRef>
          </c:val>
          <c:smooth val="0"/>
        </c:ser>
        <c:ser>
          <c:idx val="5"/>
          <c:order val="4"/>
          <c:tx>
            <c:strRef>
              <c:f>CatTrend!$A$18</c:f>
              <c:strCache>
                <c:ptCount val="1"/>
                <c:pt idx="0">
                  <c:v>Adware</c:v>
                </c:pt>
              </c:strCache>
            </c:strRef>
          </c:tx>
          <c:spPr>
            <a:ln w="38100">
              <a:solidFill>
                <a:srgbClr val="0070C0"/>
              </a:solidFill>
            </a:ln>
            <a:effectLst/>
          </c:spPr>
          <c:marker>
            <c:symbol val="square"/>
            <c:size val="6"/>
            <c:spPr>
              <a:solidFill>
                <a:srgbClr val="0070C0"/>
              </a:solidFill>
              <a:ln>
                <a:solidFill>
                  <a:srgbClr val="3D72B2"/>
                </a:solidFill>
              </a:ln>
              <a:effectLst/>
              <a:scene3d>
                <a:camera prst="orthographicFront"/>
                <a:lightRig rig="threePt" dir="t"/>
              </a:scene3d>
            </c:spPr>
          </c:marker>
          <c:dLbls>
            <c:delete val="1"/>
          </c:dLbls>
          <c:cat>
            <c:strRef>
              <c:f>CatTrend!$D$12:$G$12</c:f>
              <c:strCache>
                <c:ptCount val="4"/>
                <c:pt idx="0">
                  <c:v>3Q09</c:v>
                </c:pt>
                <c:pt idx="1">
                  <c:v>4Q09</c:v>
                </c:pt>
                <c:pt idx="2">
                  <c:v>1Q10</c:v>
                </c:pt>
                <c:pt idx="3">
                  <c:v>2Q10</c:v>
                </c:pt>
              </c:strCache>
            </c:strRef>
          </c:cat>
          <c:val>
            <c:numRef>
              <c:f>CatTrend!$D$18:$G$18</c:f>
              <c:numCache>
                <c:formatCode>0.0%</c:formatCode>
                <c:ptCount val="4"/>
                <c:pt idx="0">
                  <c:v>0.16816143967402924</c:v>
                </c:pt>
                <c:pt idx="1">
                  <c:v>0.13098046646355807</c:v>
                </c:pt>
                <c:pt idx="2">
                  <c:v>0.12655542205743431</c:v>
                </c:pt>
                <c:pt idx="3">
                  <c:v>0.13343682716805905</c:v>
                </c:pt>
              </c:numCache>
            </c:numRef>
          </c:val>
          <c:smooth val="0"/>
        </c:ser>
        <c:ser>
          <c:idx val="4"/>
          <c:order val="5"/>
          <c:tx>
            <c:strRef>
              <c:f>CatTrend!$A$17</c:f>
              <c:strCache>
                <c:ptCount val="1"/>
                <c:pt idx="0">
                  <c:v>Password Stealers &amp; Monitoring Tools</c:v>
                </c:pt>
              </c:strCache>
            </c:strRef>
          </c:tx>
          <c:spPr>
            <a:ln w="38100">
              <a:solidFill>
                <a:srgbClr val="FF9999"/>
              </a:solidFill>
            </a:ln>
            <a:effectLst/>
          </c:spPr>
          <c:marker>
            <c:symbol val="circle"/>
            <c:size val="6"/>
            <c:spPr>
              <a:solidFill>
                <a:srgbClr val="FF9999"/>
              </a:solidFill>
              <a:ln>
                <a:solidFill>
                  <a:srgbClr val="ED433A"/>
                </a:solidFill>
              </a:ln>
              <a:effectLst/>
              <a:scene3d>
                <a:camera prst="orthographicFront"/>
                <a:lightRig rig="threePt" dir="t"/>
              </a:scene3d>
            </c:spPr>
          </c:marker>
          <c:dLbls>
            <c:delete val="1"/>
          </c:dLbls>
          <c:cat>
            <c:strRef>
              <c:f>CatTrend!$D$12:$G$12</c:f>
              <c:strCache>
                <c:ptCount val="4"/>
                <c:pt idx="0">
                  <c:v>3Q09</c:v>
                </c:pt>
                <c:pt idx="1">
                  <c:v>4Q09</c:v>
                </c:pt>
                <c:pt idx="2">
                  <c:v>1Q10</c:v>
                </c:pt>
                <c:pt idx="3">
                  <c:v>2Q10</c:v>
                </c:pt>
              </c:strCache>
            </c:strRef>
          </c:cat>
          <c:val>
            <c:numRef>
              <c:f>CatTrend!$D$17:$G$17</c:f>
              <c:numCache>
                <c:formatCode>0.0%</c:formatCode>
                <c:ptCount val="4"/>
                <c:pt idx="0">
                  <c:v>0.11430408839916845</c:v>
                </c:pt>
                <c:pt idx="1">
                  <c:v>0.10878037142748027</c:v>
                </c:pt>
                <c:pt idx="2">
                  <c:v>0.12177795526525136</c:v>
                </c:pt>
                <c:pt idx="3">
                  <c:v>0.13843971238964359</c:v>
                </c:pt>
              </c:numCache>
            </c:numRef>
          </c:val>
          <c:smooth val="0"/>
        </c:ser>
        <c:ser>
          <c:idx val="3"/>
          <c:order val="6"/>
          <c:tx>
            <c:strRef>
              <c:f>CatTrend!$A$16</c:f>
              <c:strCache>
                <c:ptCount val="1"/>
                <c:pt idx="0">
                  <c:v>Trojan Downloaders &amp; Droppers</c:v>
                </c:pt>
              </c:strCache>
            </c:strRef>
          </c:tx>
          <c:spPr>
            <a:ln w="38100">
              <a:solidFill>
                <a:srgbClr val="FBB748"/>
              </a:solidFill>
            </a:ln>
            <a:effectLst/>
          </c:spPr>
          <c:marker>
            <c:symbol val="circle"/>
            <c:size val="6"/>
            <c:spPr>
              <a:solidFill>
                <a:srgbClr val="FBB748"/>
              </a:solidFill>
              <a:ln>
                <a:solidFill>
                  <a:srgbClr val="FBB748"/>
                </a:solidFill>
              </a:ln>
              <a:effectLst/>
              <a:scene3d>
                <a:camera prst="orthographicFront"/>
                <a:lightRig rig="threePt" dir="t"/>
              </a:scene3d>
            </c:spPr>
          </c:marker>
          <c:dLbls>
            <c:delete val="1"/>
          </c:dLbls>
          <c:cat>
            <c:strRef>
              <c:f>CatTrend!$D$12:$G$12</c:f>
              <c:strCache>
                <c:ptCount val="4"/>
                <c:pt idx="0">
                  <c:v>3Q09</c:v>
                </c:pt>
                <c:pt idx="1">
                  <c:v>4Q09</c:v>
                </c:pt>
                <c:pt idx="2">
                  <c:v>1Q10</c:v>
                </c:pt>
                <c:pt idx="3">
                  <c:v>2Q10</c:v>
                </c:pt>
              </c:strCache>
            </c:strRef>
          </c:cat>
          <c:val>
            <c:numRef>
              <c:f>CatTrend!$D$16:$G$16</c:f>
              <c:numCache>
                <c:formatCode>0.0%</c:formatCode>
                <c:ptCount val="4"/>
                <c:pt idx="0">
                  <c:v>0.18231690801386971</c:v>
                </c:pt>
                <c:pt idx="1">
                  <c:v>0.21074172396887578</c:v>
                </c:pt>
                <c:pt idx="2">
                  <c:v>0.20958797022545628</c:v>
                </c:pt>
                <c:pt idx="3">
                  <c:v>0.20754207725219018</c:v>
                </c:pt>
              </c:numCache>
            </c:numRef>
          </c:val>
          <c:smooth val="0"/>
        </c:ser>
        <c:ser>
          <c:idx val="2"/>
          <c:order val="7"/>
          <c:tx>
            <c:strRef>
              <c:f>CatTrend!$A$15</c:f>
              <c:strCache>
                <c:ptCount val="1"/>
                <c:pt idx="0">
                  <c:v>Misc. Potentially Unwanted Software</c:v>
                </c:pt>
              </c:strCache>
            </c:strRef>
          </c:tx>
          <c:spPr>
            <a:ln w="38100">
              <a:solidFill>
                <a:srgbClr val="BC3A38"/>
              </a:solidFill>
            </a:ln>
            <a:effectLst/>
          </c:spPr>
          <c:marker>
            <c:symbol val="square"/>
            <c:size val="6"/>
            <c:spPr>
              <a:solidFill>
                <a:srgbClr val="BC3A38"/>
              </a:solidFill>
              <a:ln>
                <a:solidFill>
                  <a:srgbClr val="BC3A38"/>
                </a:solidFill>
              </a:ln>
              <a:effectLst/>
              <a:scene3d>
                <a:camera prst="orthographicFront"/>
                <a:lightRig rig="threePt" dir="t"/>
              </a:scene3d>
            </c:spPr>
          </c:marker>
          <c:dLbls>
            <c:delete val="1"/>
          </c:dLbls>
          <c:cat>
            <c:strRef>
              <c:f>CatTrend!$D$12:$G$12</c:f>
              <c:strCache>
                <c:ptCount val="4"/>
                <c:pt idx="0">
                  <c:v>3Q09</c:v>
                </c:pt>
                <c:pt idx="1">
                  <c:v>4Q09</c:v>
                </c:pt>
                <c:pt idx="2">
                  <c:v>1Q10</c:v>
                </c:pt>
                <c:pt idx="3">
                  <c:v>2Q10</c:v>
                </c:pt>
              </c:strCache>
            </c:strRef>
          </c:cat>
          <c:val>
            <c:numRef>
              <c:f>CatTrend!$D$15:$G$15</c:f>
              <c:numCache>
                <c:formatCode>0.0%</c:formatCode>
                <c:ptCount val="4"/>
                <c:pt idx="0">
                  <c:v>0.16038347503572606</c:v>
                </c:pt>
                <c:pt idx="1">
                  <c:v>0.18045008057085904</c:v>
                </c:pt>
                <c:pt idx="2">
                  <c:v>0.22892769769803084</c:v>
                </c:pt>
                <c:pt idx="3">
                  <c:v>0.24384783314865155</c:v>
                </c:pt>
              </c:numCache>
            </c:numRef>
          </c:val>
          <c:smooth val="0"/>
        </c:ser>
        <c:ser>
          <c:idx val="1"/>
          <c:order val="8"/>
          <c:tx>
            <c:strRef>
              <c:f>CatTrend!$A$14</c:f>
              <c:strCache>
                <c:ptCount val="1"/>
                <c:pt idx="0">
                  <c:v>Worms</c:v>
                </c:pt>
              </c:strCache>
            </c:strRef>
          </c:tx>
          <c:spPr>
            <a:ln w="38100">
              <a:solidFill>
                <a:srgbClr val="00B0F0"/>
              </a:solidFill>
              <a:tailEnd type="none" w="sm" len="sm"/>
            </a:ln>
            <a:effectLst/>
          </c:spPr>
          <c:marker>
            <c:symbol val="circle"/>
            <c:size val="6"/>
            <c:spPr>
              <a:solidFill>
                <a:srgbClr val="00B0F0"/>
              </a:solidFill>
              <a:ln>
                <a:solidFill>
                  <a:srgbClr val="70CFF5"/>
                </a:solidFill>
              </a:ln>
              <a:effectLst/>
            </c:spPr>
          </c:marker>
          <c:dLbls>
            <c:delete val="1"/>
          </c:dLbls>
          <c:cat>
            <c:strRef>
              <c:f>CatTrend!$D$12:$G$12</c:f>
              <c:strCache>
                <c:ptCount val="4"/>
                <c:pt idx="0">
                  <c:v>3Q09</c:v>
                </c:pt>
                <c:pt idx="1">
                  <c:v>4Q09</c:v>
                </c:pt>
                <c:pt idx="2">
                  <c:v>1Q10</c:v>
                </c:pt>
                <c:pt idx="3">
                  <c:v>2Q10</c:v>
                </c:pt>
              </c:strCache>
            </c:strRef>
          </c:cat>
          <c:val>
            <c:numRef>
              <c:f>CatTrend!$D$14:$G$14</c:f>
              <c:numCache>
                <c:formatCode>0.0%</c:formatCode>
                <c:ptCount val="4"/>
                <c:pt idx="0">
                  <c:v>0.19583910380926592</c:v>
                </c:pt>
                <c:pt idx="1">
                  <c:v>0.23978948148296284</c:v>
                </c:pt>
                <c:pt idx="2">
                  <c:v>0.24155927208204922</c:v>
                </c:pt>
                <c:pt idx="3">
                  <c:v>0.28595905709885117</c:v>
                </c:pt>
              </c:numCache>
            </c:numRef>
          </c:val>
          <c:smooth val="0"/>
        </c:ser>
        <c:ser>
          <c:idx val="0"/>
          <c:order val="9"/>
          <c:tx>
            <c:strRef>
              <c:f>CatTrend!$A$13</c:f>
              <c:strCache>
                <c:ptCount val="1"/>
                <c:pt idx="0">
                  <c:v>Misc. Trojans</c:v>
                </c:pt>
              </c:strCache>
            </c:strRef>
          </c:tx>
          <c:spPr>
            <a:ln w="38100">
              <a:solidFill>
                <a:srgbClr val="5FC44E"/>
              </a:solidFill>
            </a:ln>
            <a:effectLst/>
          </c:spPr>
          <c:marker>
            <c:symbol val="circle"/>
            <c:size val="6"/>
            <c:spPr>
              <a:solidFill>
                <a:srgbClr val="92D050"/>
              </a:solidFill>
              <a:ln w="0">
                <a:solidFill>
                  <a:srgbClr val="5FC44E"/>
                </a:solidFill>
              </a:ln>
              <a:effectLst/>
              <a:scene3d>
                <a:camera prst="orthographicFront"/>
                <a:lightRig rig="threePt" dir="t"/>
              </a:scene3d>
            </c:spPr>
          </c:marker>
          <c:dPt>
            <c:idx val="1"/>
            <c:bubble3D val="0"/>
            <c:spPr>
              <a:ln w="38100">
                <a:solidFill>
                  <a:srgbClr val="92D050"/>
                </a:solidFill>
              </a:ln>
              <a:effectLst/>
            </c:spPr>
          </c:dPt>
          <c:dPt>
            <c:idx val="2"/>
            <c:bubble3D val="0"/>
            <c:spPr>
              <a:ln w="38100">
                <a:solidFill>
                  <a:srgbClr val="92D050"/>
                </a:solidFill>
              </a:ln>
              <a:effectLst/>
            </c:spPr>
          </c:dPt>
          <c:dPt>
            <c:idx val="3"/>
            <c:bubble3D val="0"/>
            <c:spPr>
              <a:ln w="38100">
                <a:solidFill>
                  <a:srgbClr val="92D050"/>
                </a:solidFill>
              </a:ln>
              <a:effectLst/>
            </c:spPr>
          </c:dPt>
          <c:dLbls>
            <c:delete val="1"/>
          </c:dLbls>
          <c:cat>
            <c:strRef>
              <c:f>CatTrend!$D$12:$G$12</c:f>
              <c:strCache>
                <c:ptCount val="4"/>
                <c:pt idx="0">
                  <c:v>3Q09</c:v>
                </c:pt>
                <c:pt idx="1">
                  <c:v>4Q09</c:v>
                </c:pt>
                <c:pt idx="2">
                  <c:v>1Q10</c:v>
                </c:pt>
                <c:pt idx="3">
                  <c:v>2Q10</c:v>
                </c:pt>
              </c:strCache>
            </c:strRef>
          </c:cat>
          <c:val>
            <c:numRef>
              <c:f>CatTrend!$D$13:$G$13</c:f>
              <c:numCache>
                <c:formatCode>0.0%</c:formatCode>
                <c:ptCount val="4"/>
                <c:pt idx="0">
                  <c:v>0.2951421037057918</c:v>
                </c:pt>
                <c:pt idx="1">
                  <c:v>0.3531199223189066</c:v>
                </c:pt>
                <c:pt idx="2">
                  <c:v>0.32287476919934427</c:v>
                </c:pt>
                <c:pt idx="3">
                  <c:v>0.29940976784582429</c:v>
                </c:pt>
              </c:numCache>
            </c:numRef>
          </c:val>
          <c:smooth val="0"/>
        </c:ser>
        <c:dLbls>
          <c:showLegendKey val="0"/>
          <c:showVal val="1"/>
          <c:showCatName val="0"/>
          <c:showSerName val="0"/>
          <c:showPercent val="0"/>
          <c:showBubbleSize val="0"/>
        </c:dLbls>
        <c:marker val="1"/>
        <c:smooth val="0"/>
        <c:axId val="149686144"/>
        <c:axId val="177182208"/>
      </c:lineChart>
      <c:catAx>
        <c:axId val="149686144"/>
        <c:scaling>
          <c:orientation val="minMax"/>
        </c:scaling>
        <c:delete val="1"/>
        <c:axPos val="b"/>
        <c:majorTickMark val="out"/>
        <c:minorTickMark val="none"/>
        <c:tickLblPos val="none"/>
        <c:crossAx val="177182208"/>
        <c:crosses val="autoZero"/>
        <c:auto val="1"/>
        <c:lblAlgn val="ctr"/>
        <c:lblOffset val="100"/>
        <c:noMultiLvlLbl val="0"/>
      </c:catAx>
      <c:valAx>
        <c:axId val="177182208"/>
        <c:scaling>
          <c:orientation val="minMax"/>
        </c:scaling>
        <c:delete val="1"/>
        <c:axPos val="l"/>
        <c:numFmt formatCode="0%" sourceLinked="0"/>
        <c:majorTickMark val="out"/>
        <c:minorTickMark val="none"/>
        <c:tickLblPos val="none"/>
        <c:crossAx val="149686144"/>
        <c:crosses val="autoZero"/>
        <c:crossBetween val="between"/>
      </c:valAx>
    </c:plotArea>
    <c:plotVisOnly val="1"/>
    <c:dispBlanksAs val="gap"/>
    <c:showDLblsOverMax val="0"/>
  </c:chart>
  <c:spPr>
    <a:ln>
      <a:noFill/>
    </a:ln>
  </c:spPr>
  <c:txPr>
    <a:bodyPr/>
    <a:lstStyle/>
    <a:p>
      <a:pPr>
        <a:defRPr baseline="0">
          <a:solidFill>
            <a:schemeClr val="tx1"/>
          </a:solidFill>
        </a:defRPr>
      </a:pPr>
      <a:endParaRPr lang="de-DE"/>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0.78548</cdr:x>
      <cdr:y>0.15567</cdr:y>
    </cdr:from>
    <cdr:to>
      <cdr:x>0.99836</cdr:x>
      <cdr:y>0.22062</cdr:y>
    </cdr:to>
    <cdr:sp macro="" textlink="">
      <cdr:nvSpPr>
        <cdr:cNvPr id="2" name="TextBox 1"/>
        <cdr:cNvSpPr txBox="1"/>
      </cdr:nvSpPr>
      <cdr:spPr>
        <a:xfrm xmlns:a="http://schemas.openxmlformats.org/drawingml/2006/main">
          <a:off x="4128103" y="391434"/>
          <a:ext cx="1118796" cy="16331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700" b="1" dirty="0">
              <a:solidFill>
                <a:srgbClr val="5FC44E"/>
              </a:solidFill>
              <a:latin typeface="Segoe UI Semibold" pitchFamily="34" charset="0"/>
            </a:rPr>
            <a:t>Misc. Trojans</a:t>
          </a:r>
        </a:p>
      </cdr:txBody>
    </cdr:sp>
  </cdr:relSizeAnchor>
  <cdr:relSizeAnchor xmlns:cdr="http://schemas.openxmlformats.org/drawingml/2006/chartDrawing">
    <cdr:from>
      <cdr:x>0.78352</cdr:x>
      <cdr:y>0.20232</cdr:y>
    </cdr:from>
    <cdr:to>
      <cdr:x>1</cdr:x>
      <cdr:y>0.26726</cdr:y>
    </cdr:to>
    <cdr:sp macro="" textlink="">
      <cdr:nvSpPr>
        <cdr:cNvPr id="3" name="TextBox 1"/>
        <cdr:cNvSpPr txBox="1"/>
      </cdr:nvSpPr>
      <cdr:spPr>
        <a:xfrm xmlns:a="http://schemas.openxmlformats.org/drawingml/2006/main">
          <a:off x="2573629" y="389461"/>
          <a:ext cx="711074" cy="1250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b="1" dirty="0">
              <a:solidFill>
                <a:srgbClr val="70CFF5"/>
              </a:solidFill>
              <a:latin typeface="Segoe UI Semibold" pitchFamily="34" charset="0"/>
            </a:rPr>
            <a:t>Worms</a:t>
          </a:r>
        </a:p>
      </cdr:txBody>
    </cdr:sp>
  </cdr:relSizeAnchor>
  <cdr:relSizeAnchor xmlns:cdr="http://schemas.openxmlformats.org/drawingml/2006/chartDrawing">
    <cdr:from>
      <cdr:x>0.7858</cdr:x>
      <cdr:y>0.25595</cdr:y>
    </cdr:from>
    <cdr:to>
      <cdr:x>0.99605</cdr:x>
      <cdr:y>0.31951</cdr:y>
    </cdr:to>
    <cdr:sp macro="" textlink="">
      <cdr:nvSpPr>
        <cdr:cNvPr id="4" name="TextBox 1"/>
        <cdr:cNvSpPr txBox="1"/>
      </cdr:nvSpPr>
      <cdr:spPr>
        <a:xfrm xmlns:a="http://schemas.openxmlformats.org/drawingml/2006/main">
          <a:off x="4129778" y="643592"/>
          <a:ext cx="1104974" cy="1598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b="1" dirty="0">
              <a:solidFill>
                <a:srgbClr val="FF5050"/>
              </a:solidFill>
              <a:latin typeface="Segoe UI Semibold" pitchFamily="34" charset="0"/>
            </a:rPr>
            <a:t>Misc.</a:t>
          </a:r>
          <a:r>
            <a:rPr lang="en-US" sz="600" b="1" baseline="0" dirty="0">
              <a:solidFill>
                <a:srgbClr val="FF5050"/>
              </a:solidFill>
              <a:latin typeface="Segoe UI Semibold" pitchFamily="34" charset="0"/>
            </a:rPr>
            <a:t> </a:t>
          </a:r>
          <a:r>
            <a:rPr lang="en-US" sz="600" b="1" baseline="0" dirty="0" smtClean="0">
              <a:solidFill>
                <a:srgbClr val="FF5050"/>
              </a:solidFill>
              <a:latin typeface="Segoe UI Semibold" pitchFamily="34" charset="0"/>
            </a:rPr>
            <a:t>Potentially </a:t>
          </a:r>
          <a:br>
            <a:rPr lang="en-US" sz="600" b="1" baseline="0" dirty="0" smtClean="0">
              <a:solidFill>
                <a:srgbClr val="FF5050"/>
              </a:solidFill>
              <a:latin typeface="Segoe UI Semibold" pitchFamily="34" charset="0"/>
            </a:rPr>
          </a:br>
          <a:r>
            <a:rPr lang="en-US" sz="600" b="1" baseline="0" dirty="0" smtClean="0">
              <a:solidFill>
                <a:srgbClr val="FF5050"/>
              </a:solidFill>
              <a:latin typeface="Segoe UI Semibold" pitchFamily="34" charset="0"/>
            </a:rPr>
            <a:t>Unwanted Software</a:t>
          </a:r>
          <a:endParaRPr lang="en-US" sz="600" b="1" dirty="0">
            <a:solidFill>
              <a:srgbClr val="FF5050"/>
            </a:solidFill>
            <a:latin typeface="Segoe UI Semibold" pitchFamily="34" charset="0"/>
          </a:endParaRPr>
        </a:p>
      </cdr:txBody>
    </cdr:sp>
  </cdr:relSizeAnchor>
  <cdr:relSizeAnchor xmlns:cdr="http://schemas.openxmlformats.org/drawingml/2006/chartDrawing">
    <cdr:from>
      <cdr:x>0.78581</cdr:x>
      <cdr:y>0.5501</cdr:y>
    </cdr:from>
    <cdr:to>
      <cdr:x>1</cdr:x>
      <cdr:y>0.61504</cdr:y>
    </cdr:to>
    <cdr:sp macro="" textlink="">
      <cdr:nvSpPr>
        <cdr:cNvPr id="7" name="TextBox 1"/>
        <cdr:cNvSpPr txBox="1"/>
      </cdr:nvSpPr>
      <cdr:spPr>
        <a:xfrm xmlns:a="http://schemas.openxmlformats.org/drawingml/2006/main">
          <a:off x="4129844" y="1383245"/>
          <a:ext cx="1125681" cy="1632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500" dirty="0">
              <a:solidFill>
                <a:srgbClr val="FF9999"/>
              </a:solidFill>
              <a:latin typeface="Segoe UI Semibold" pitchFamily="34" charset="0"/>
            </a:rPr>
            <a:t>Password Stealers</a:t>
          </a:r>
          <a:br>
            <a:rPr lang="en-US" sz="500" dirty="0">
              <a:solidFill>
                <a:srgbClr val="FF9999"/>
              </a:solidFill>
              <a:latin typeface="Segoe UI Semibold" pitchFamily="34" charset="0"/>
            </a:rPr>
          </a:br>
          <a:r>
            <a:rPr lang="en-US" sz="500" dirty="0">
              <a:solidFill>
                <a:srgbClr val="FF9999"/>
              </a:solidFill>
              <a:latin typeface="Segoe UI Semibold" pitchFamily="34" charset="0"/>
            </a:rPr>
            <a:t>&amp; Monitoring </a:t>
          </a:r>
          <a:r>
            <a:rPr lang="en-US" sz="500" dirty="0" smtClean="0">
              <a:solidFill>
                <a:srgbClr val="FF9999"/>
              </a:solidFill>
              <a:latin typeface="Segoe UI Semibold" pitchFamily="34" charset="0"/>
            </a:rPr>
            <a:t>Tools </a:t>
          </a:r>
          <a:endParaRPr lang="en-US" sz="500" dirty="0">
            <a:solidFill>
              <a:srgbClr val="FF9999"/>
            </a:solidFill>
            <a:latin typeface="Segoe UI Semibold" pitchFamily="34" charset="0"/>
          </a:endParaRPr>
        </a:p>
      </cdr:txBody>
    </cdr:sp>
  </cdr:relSizeAnchor>
  <cdr:relSizeAnchor xmlns:cdr="http://schemas.openxmlformats.org/drawingml/2006/chartDrawing">
    <cdr:from>
      <cdr:x>0.78712</cdr:x>
      <cdr:y>0.48621</cdr:y>
    </cdr:from>
    <cdr:to>
      <cdr:x>1</cdr:x>
      <cdr:y>0.55116</cdr:y>
    </cdr:to>
    <cdr:sp macro="" textlink="">
      <cdr:nvSpPr>
        <cdr:cNvPr id="9" name="TextBox 1"/>
        <cdr:cNvSpPr txBox="1"/>
      </cdr:nvSpPr>
      <cdr:spPr>
        <a:xfrm xmlns:a="http://schemas.openxmlformats.org/drawingml/2006/main">
          <a:off x="4136729" y="1222601"/>
          <a:ext cx="1118796" cy="1633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b="1" dirty="0">
              <a:solidFill>
                <a:srgbClr val="00B0F0"/>
              </a:solidFill>
              <a:latin typeface="Segoe Condensed" pitchFamily="34" charset="0"/>
            </a:rPr>
            <a:t>Adware</a:t>
          </a:r>
        </a:p>
      </cdr:txBody>
    </cdr:sp>
  </cdr:relSizeAnchor>
  <cdr:relSizeAnchor xmlns:cdr="http://schemas.openxmlformats.org/drawingml/2006/chartDrawing">
    <cdr:from>
      <cdr:x>0.78975</cdr:x>
      <cdr:y>0.66956</cdr:y>
    </cdr:from>
    <cdr:to>
      <cdr:x>1</cdr:x>
      <cdr:y>0.73451</cdr:y>
    </cdr:to>
    <cdr:sp macro="" textlink="">
      <cdr:nvSpPr>
        <cdr:cNvPr id="10" name="TextBox 1"/>
        <cdr:cNvSpPr txBox="1"/>
      </cdr:nvSpPr>
      <cdr:spPr>
        <a:xfrm xmlns:a="http://schemas.openxmlformats.org/drawingml/2006/main">
          <a:off x="4150551" y="1683624"/>
          <a:ext cx="1104974" cy="1633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solidFill>
                <a:srgbClr val="8660AE"/>
              </a:solidFill>
              <a:latin typeface="Segoe UI Semibold" pitchFamily="34" charset="0"/>
            </a:rPr>
            <a:t>Backdoors</a:t>
          </a:r>
        </a:p>
      </cdr:txBody>
    </cdr:sp>
  </cdr:relSizeAnchor>
  <cdr:relSizeAnchor xmlns:cdr="http://schemas.openxmlformats.org/drawingml/2006/chartDrawing">
    <cdr:from>
      <cdr:x>0.78844</cdr:x>
      <cdr:y>0.72012</cdr:y>
    </cdr:from>
    <cdr:to>
      <cdr:x>1</cdr:x>
      <cdr:y>0.78507</cdr:y>
    </cdr:to>
    <cdr:sp macro="" textlink="">
      <cdr:nvSpPr>
        <cdr:cNvPr id="11" name="TextBox 1"/>
        <cdr:cNvSpPr txBox="1"/>
      </cdr:nvSpPr>
      <cdr:spPr>
        <a:xfrm xmlns:a="http://schemas.openxmlformats.org/drawingml/2006/main">
          <a:off x="4143666" y="1810769"/>
          <a:ext cx="1111859" cy="1633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b="1" dirty="0">
              <a:solidFill>
                <a:srgbClr val="FFC000"/>
              </a:solidFill>
              <a:latin typeface="Segoe UI Semibold" pitchFamily="34" charset="0"/>
            </a:rPr>
            <a:t>Viruses</a:t>
          </a:r>
        </a:p>
      </cdr:txBody>
    </cdr:sp>
  </cdr:relSizeAnchor>
  <cdr:relSizeAnchor xmlns:cdr="http://schemas.openxmlformats.org/drawingml/2006/chartDrawing">
    <cdr:from>
      <cdr:x>0.78712</cdr:x>
      <cdr:y>0.77588</cdr:y>
    </cdr:from>
    <cdr:to>
      <cdr:x>1</cdr:x>
      <cdr:y>0.84082</cdr:y>
    </cdr:to>
    <cdr:sp macro="" textlink="">
      <cdr:nvSpPr>
        <cdr:cNvPr id="12" name="TextBox 1"/>
        <cdr:cNvSpPr txBox="1"/>
      </cdr:nvSpPr>
      <cdr:spPr>
        <a:xfrm xmlns:a="http://schemas.openxmlformats.org/drawingml/2006/main">
          <a:off x="4136729" y="1950966"/>
          <a:ext cx="1118796" cy="1632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dirty="0">
              <a:solidFill>
                <a:schemeClr val="accent3"/>
              </a:solidFill>
              <a:latin typeface="Segoe UI Semibold" pitchFamily="34" charset="0"/>
            </a:rPr>
            <a:t>Exploits</a:t>
          </a:r>
        </a:p>
      </cdr:txBody>
    </cdr:sp>
  </cdr:relSizeAnchor>
  <cdr:relSizeAnchor xmlns:cdr="http://schemas.openxmlformats.org/drawingml/2006/chartDrawing">
    <cdr:from>
      <cdr:x>0.78581</cdr:x>
      <cdr:y>0.84882</cdr:y>
    </cdr:from>
    <cdr:to>
      <cdr:x>1</cdr:x>
      <cdr:y>0.91377</cdr:y>
    </cdr:to>
    <cdr:sp macro="" textlink="">
      <cdr:nvSpPr>
        <cdr:cNvPr id="13" name="TextBox 1"/>
        <cdr:cNvSpPr txBox="1"/>
      </cdr:nvSpPr>
      <cdr:spPr>
        <a:xfrm xmlns:a="http://schemas.openxmlformats.org/drawingml/2006/main">
          <a:off x="4129844" y="1960754"/>
          <a:ext cx="1125681" cy="15003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dirty="0">
              <a:solidFill>
                <a:srgbClr val="FF5050"/>
              </a:solidFill>
              <a:latin typeface="Segoe UI Semibold" pitchFamily="34" charset="0"/>
            </a:rPr>
            <a:t>Spyware</a:t>
          </a:r>
        </a:p>
      </cdr:txBody>
    </cdr:sp>
  </cdr:relSizeAnchor>
  <cdr:relSizeAnchor xmlns:cdr="http://schemas.openxmlformats.org/drawingml/2006/chartDrawing">
    <cdr:from>
      <cdr:x>0.78717</cdr:x>
      <cdr:y>0.36757</cdr:y>
    </cdr:from>
    <cdr:to>
      <cdr:x>0.98514</cdr:x>
      <cdr:y>0.5449</cdr:y>
    </cdr:to>
    <cdr:sp macro="" textlink="">
      <cdr:nvSpPr>
        <cdr:cNvPr id="14" name="TextBox 1"/>
        <cdr:cNvSpPr txBox="1"/>
      </cdr:nvSpPr>
      <cdr:spPr>
        <a:xfrm xmlns:a="http://schemas.openxmlformats.org/drawingml/2006/main">
          <a:off x="2585620" y="707562"/>
          <a:ext cx="650272" cy="3413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600" b="1" spc="-60" dirty="0" smtClean="0">
              <a:solidFill>
                <a:srgbClr val="FBB748"/>
              </a:solidFill>
              <a:latin typeface="Segoe UI Semibold" pitchFamily="34" charset="0"/>
            </a:rPr>
            <a:t>Trojan Downloaders</a:t>
          </a:r>
        </a:p>
        <a:p xmlns:a="http://schemas.openxmlformats.org/drawingml/2006/main">
          <a:r>
            <a:rPr lang="en-US" sz="600" b="1" dirty="0">
              <a:solidFill>
                <a:srgbClr val="FBB748"/>
              </a:solidFill>
              <a:latin typeface="Segoe UI Semibold" pitchFamily="34" charset="0"/>
            </a:rPr>
            <a:t>&amp; </a:t>
          </a:r>
          <a:r>
            <a:rPr lang="en-US" sz="600" b="1" dirty="0" smtClean="0">
              <a:solidFill>
                <a:srgbClr val="FBB748"/>
              </a:solidFill>
              <a:latin typeface="Segoe UI Semibold" pitchFamily="34" charset="0"/>
            </a:rPr>
            <a:t>Droppers</a:t>
          </a:r>
          <a:endParaRPr lang="en-US" sz="600" b="1" dirty="0">
            <a:solidFill>
              <a:srgbClr val="FBB748"/>
            </a:solidFill>
            <a:latin typeface="Segoe UI Semibold" pitchFamily="34" charset="0"/>
          </a:endParaRPr>
        </a:p>
      </cdr:txBody>
    </cdr:sp>
  </cdr:relSizeAnchor>
  <cdr:relSizeAnchor xmlns:cdr="http://schemas.openxmlformats.org/drawingml/2006/chartDrawing">
    <cdr:from>
      <cdr:x>0</cdr:x>
      <cdr:y>0</cdr:y>
    </cdr:from>
    <cdr:to>
      <cdr:x>0.05702</cdr:x>
      <cdr:y>0.90005</cdr:y>
    </cdr:to>
    <cdr:sp macro="" textlink="">
      <cdr:nvSpPr>
        <cdr:cNvPr id="15" name="TextBox 1"/>
        <cdr:cNvSpPr txBox="1"/>
      </cdr:nvSpPr>
      <cdr:spPr>
        <a:xfrm xmlns:a="http://schemas.openxmlformats.org/drawingml/2006/main">
          <a:off x="0" y="0"/>
          <a:ext cx="299650" cy="22632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b="1" dirty="0">
            <a:solidFill>
              <a:srgbClr val="5FC44E"/>
            </a:solidFill>
            <a:latin typeface="Segoe UI Semibold"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4/5/2011</a:t>
            </a:fld>
            <a:endParaRPr lang="en-US">
              <a:latin typeface="Segoe"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10/main" val="20211686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Server ID</a:t>
            </a:r>
          </a:p>
        </p:txBody>
      </p:sp>
      <p:sp>
        <p:nvSpPr>
          <p:cNvPr id="9"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4/5/2011</a:t>
            </a:fld>
            <a:endParaRPr lang="en-US">
              <a:latin typeface="Segoe" pitchFamily="34" charset="0"/>
            </a:endParaRPr>
          </a:p>
        </p:txBody>
      </p:sp>
      <p:sp>
        <p:nvSpPr>
          <p:cNvPr id="10"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11"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extLst>
      <p:ext uri="{BB962C8B-B14F-4D97-AF65-F5344CB8AC3E}">
        <p14:creationId xmlns:p14="http://schemas.microsoft.com/office/powerpoint/2010/main" val="2463648190"/>
      </p:ext>
    </p:extLst>
  </p:cSld>
  <p:clrMap bg1="lt1" tx1="dk1" bg2="lt2" tx2="dk2" accent1="accent1" accent2="accent2" accent3="accent3" accent4="accent4" accent5="accent5" accent6="accent6" hlink="hlink" folHlink="folHlink"/>
  <p:hf hdr="0" ftr="0" dt="0"/>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4/5/2011 4:24 PM</a:t>
            </a:fld>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p:txBody>
          <a:bodyPr/>
          <a:lstStyle/>
          <a:p>
            <a:pPr>
              <a:defRPr/>
            </a:pPr>
            <a:r>
              <a:rPr lang="en-US" smtClean="0"/>
              <a:t>November 2006</a:t>
            </a:r>
          </a:p>
        </p:txBody>
      </p:sp>
      <p:sp>
        <p:nvSpPr>
          <p:cNvPr id="3072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sz="2800">
                <a:solidFill>
                  <a:schemeClr val="tx1"/>
                </a:solidFill>
                <a:latin typeface="Segoe" pitchFamily="34" charset="0"/>
                <a:cs typeface="Arial" charset="0"/>
              </a:defRPr>
            </a:lvl1pPr>
            <a:lvl2pPr marL="742950" indent="-285750" eaLnBrk="0" hangingPunct="0">
              <a:defRPr sz="2800">
                <a:solidFill>
                  <a:schemeClr val="tx1"/>
                </a:solidFill>
                <a:latin typeface="Segoe" pitchFamily="34" charset="0"/>
                <a:cs typeface="Arial" charset="0"/>
              </a:defRPr>
            </a:lvl2pPr>
            <a:lvl3pPr marL="1143000" indent="-228600" eaLnBrk="0" hangingPunct="0">
              <a:defRPr sz="2800">
                <a:solidFill>
                  <a:schemeClr val="tx1"/>
                </a:solidFill>
                <a:latin typeface="Segoe" pitchFamily="34" charset="0"/>
                <a:cs typeface="Arial" charset="0"/>
              </a:defRPr>
            </a:lvl3pPr>
            <a:lvl4pPr marL="1600200" indent="-228600" eaLnBrk="0" hangingPunct="0">
              <a:defRPr sz="2800">
                <a:solidFill>
                  <a:schemeClr val="tx1"/>
                </a:solidFill>
                <a:latin typeface="Segoe" pitchFamily="34" charset="0"/>
                <a:cs typeface="Arial" charset="0"/>
              </a:defRPr>
            </a:lvl4pPr>
            <a:lvl5pPr marL="2057400" indent="-228600" eaLnBrk="0" hangingPunct="0">
              <a:defRPr sz="2800">
                <a:solidFill>
                  <a:schemeClr val="tx1"/>
                </a:solidFill>
                <a:latin typeface="Segoe" pitchFamily="34" charset="0"/>
                <a:cs typeface="Arial" charset="0"/>
              </a:defRPr>
            </a:lvl5pPr>
            <a:lvl6pPr marL="2514600" indent="-228600" eaLnBrk="0" fontAlgn="base" hangingPunct="0">
              <a:spcBef>
                <a:spcPct val="0"/>
              </a:spcBef>
              <a:spcAft>
                <a:spcPct val="0"/>
              </a:spcAft>
              <a:defRPr sz="2800">
                <a:solidFill>
                  <a:schemeClr val="tx1"/>
                </a:solidFill>
                <a:latin typeface="Segoe" pitchFamily="34" charset="0"/>
                <a:cs typeface="Arial" charset="0"/>
              </a:defRPr>
            </a:lvl6pPr>
            <a:lvl7pPr marL="2971800" indent="-228600" eaLnBrk="0" fontAlgn="base" hangingPunct="0">
              <a:spcBef>
                <a:spcPct val="0"/>
              </a:spcBef>
              <a:spcAft>
                <a:spcPct val="0"/>
              </a:spcAft>
              <a:defRPr sz="2800">
                <a:solidFill>
                  <a:schemeClr val="tx1"/>
                </a:solidFill>
                <a:latin typeface="Segoe" pitchFamily="34" charset="0"/>
                <a:cs typeface="Arial" charset="0"/>
              </a:defRPr>
            </a:lvl7pPr>
            <a:lvl8pPr marL="3429000" indent="-228600" eaLnBrk="0" fontAlgn="base" hangingPunct="0">
              <a:spcBef>
                <a:spcPct val="0"/>
              </a:spcBef>
              <a:spcAft>
                <a:spcPct val="0"/>
              </a:spcAft>
              <a:defRPr sz="2800">
                <a:solidFill>
                  <a:schemeClr val="tx1"/>
                </a:solidFill>
                <a:latin typeface="Segoe" pitchFamily="34" charset="0"/>
                <a:cs typeface="Arial" charset="0"/>
              </a:defRPr>
            </a:lvl8pPr>
            <a:lvl9pPr marL="3886200" indent="-228600" eaLnBrk="0" fontAlgn="base" hangingPunct="0">
              <a:spcBef>
                <a:spcPct val="0"/>
              </a:spcBef>
              <a:spcAft>
                <a:spcPct val="0"/>
              </a:spcAft>
              <a:defRPr sz="2800">
                <a:solidFill>
                  <a:schemeClr val="tx1"/>
                </a:solidFill>
                <a:latin typeface="Segoe" pitchFamily="34" charset="0"/>
                <a:cs typeface="Arial" charset="0"/>
              </a:defRPr>
            </a:lvl9pPr>
          </a:lstStyle>
          <a:p>
            <a:r>
              <a:rPr lang="en-US" sz="800" smtClean="0"/>
              <a:t>© 2006 Microsoft Corporation. All rights reserved. </a:t>
            </a:r>
          </a:p>
        </p:txBody>
      </p:sp>
      <p:sp>
        <p:nvSpPr>
          <p:cNvPr id="31748" name="Rectangle 7"/>
          <p:cNvSpPr>
            <a:spLocks noGrp="1" noChangeArrowheads="1"/>
          </p:cNvSpPr>
          <p:nvPr>
            <p:ph type="sldNum" sz="quarter" idx="5"/>
          </p:nvPr>
        </p:nvSpPr>
        <p:spPr/>
        <p:txBody>
          <a:bodyPr/>
          <a:lstStyle/>
          <a:p>
            <a:pPr>
              <a:defRPr/>
            </a:pPr>
            <a:fld id="{C2BE978D-71C3-4948-BBA1-62C952F83E0D}" type="slidenum">
              <a:rPr lang="en-US" smtClean="0"/>
              <a:pPr>
                <a:defRPr/>
              </a:pPr>
              <a:t>2</a:t>
            </a:fld>
            <a:endParaRPr lang="en-US" smtClean="0"/>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xfrm>
            <a:off x="685800" y="4341813"/>
            <a:ext cx="5486400" cy="4116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sz="1000" dirty="0" smtClean="0">
              <a:latin typeface="Segoe" pitchFamily="34" charset="0"/>
            </a:endParaRPr>
          </a:p>
        </p:txBody>
      </p:sp>
      <p:sp>
        <p:nvSpPr>
          <p:cNvPr id="31751" name="Header Placeholder 6"/>
          <p:cNvSpPr>
            <a:spLocks noGrp="1"/>
          </p:cNvSpPr>
          <p:nvPr>
            <p:ph type="hdr" sz="quarter"/>
          </p:nvPr>
        </p:nvSpPr>
        <p:spPr/>
        <p:txBody>
          <a:bodyPr/>
          <a:lstStyle/>
          <a:p>
            <a:pPr>
              <a:defRPr/>
            </a:pPr>
            <a:r>
              <a:rPr lang="en-US" smtClean="0"/>
              <a:t>Microsoft Forefront Client Security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2F47B93-7C87-4C9F-86FE-9039F9D77A44}" type="datetime8">
              <a:rPr lang="en-US"/>
              <a:pPr/>
              <a:t>4/6/2011 9:18 AM</a:t>
            </a:fld>
            <a:endParaRPr lang="en-US" dirty="0"/>
          </a:p>
        </p:txBody>
      </p:sp>
      <p:sp>
        <p:nvSpPr>
          <p:cNvPr id="6"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Rectangle 7"/>
          <p:cNvSpPr>
            <a:spLocks noGrp="1" noChangeArrowheads="1"/>
          </p:cNvSpPr>
          <p:nvPr>
            <p:ph type="sldNum" sz="quarter" idx="5"/>
          </p:nvPr>
        </p:nvSpPr>
        <p:spPr>
          <a:ln/>
        </p:spPr>
        <p:txBody>
          <a:bodyPr/>
          <a:lstStyle/>
          <a:p>
            <a:fld id="{87EAA84F-69A1-4A37-9EDE-903B321769F9}" type="slidenum">
              <a:rPr lang="en-US"/>
              <a:pPr/>
              <a:t>4</a:t>
            </a:fld>
            <a:endParaRPr lang="en-US" dirty="0"/>
          </a:p>
        </p:txBody>
      </p:sp>
      <p:sp>
        <p:nvSpPr>
          <p:cNvPr id="1671170" name="Rectangle 2"/>
          <p:cNvSpPr>
            <a:spLocks noGrp="1" noRot="1" noChangeAspect="1" noChangeArrowheads="1" noTextEdit="1"/>
          </p:cNvSpPr>
          <p:nvPr>
            <p:ph type="sldImg"/>
          </p:nvPr>
        </p:nvSpPr>
        <p:spPr>
          <a:ln/>
        </p:spPr>
      </p:sp>
      <p:sp>
        <p:nvSpPr>
          <p:cNvPr id="1671171" name="Rectangle 3"/>
          <p:cNvSpPr>
            <a:spLocks noGrp="1" noChangeArrowheads="1"/>
          </p:cNvSpPr>
          <p:nvPr>
            <p:ph type="body" idx="1"/>
          </p:nvPr>
        </p:nvSpPr>
        <p:spPr>
          <a:xfrm>
            <a:off x="914712" y="4344026"/>
            <a:ext cx="5028579" cy="4112926"/>
          </a:xfrm>
          <a:prstGeom prst="rect">
            <a:avLst/>
          </a:prstGeom>
        </p:spPr>
        <p:txBody>
          <a:bodyPr lIns="90059" tIns="45030" rIns="90059" bIns="45030"/>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108"/>
            <a:ext cx="5485158" cy="4114643"/>
          </a:xfrm>
          <a:prstGeom prst="rect">
            <a:avLst/>
          </a:prstGeom>
        </p:spPr>
        <p:txBody>
          <a:bodyPr lIns="90059" tIns="45030" rIns="90059" bIns="45030"/>
          <a:lstStyle/>
          <a:p>
            <a:pPr defTabSz="1306051">
              <a:spcBef>
                <a:spcPct val="0"/>
              </a:spcBef>
              <a:defRPr/>
            </a:pPr>
            <a:endParaRPr lang="en-US" dirty="0" smtClean="0"/>
          </a:p>
        </p:txBody>
      </p:sp>
      <p:sp>
        <p:nvSpPr>
          <p:cNvPr id="4" name="Slide Number Placeholder 3"/>
          <p:cNvSpPr>
            <a:spLocks noGrp="1"/>
          </p:cNvSpPr>
          <p:nvPr>
            <p:ph type="sldNum" sz="quarter" idx="10"/>
          </p:nvPr>
        </p:nvSpPr>
        <p:spPr/>
        <p:txBody>
          <a:bodyPr/>
          <a:lstStyle/>
          <a:p>
            <a:fld id="{D8DE4CB2-5671-4284-B213-F2B4CD87D899}" type="slidenum">
              <a:rPr lang="en-US" smtClean="0"/>
              <a:pPr/>
              <a:t>5</a:t>
            </a:fld>
            <a:endParaRPr lang="en-US"/>
          </a:p>
        </p:txBody>
      </p:sp>
    </p:spTree>
    <p:extLst>
      <p:ext uri="{BB962C8B-B14F-4D97-AF65-F5344CB8AC3E}">
        <p14:creationId xmlns:p14="http://schemas.microsoft.com/office/powerpoint/2010/main" val="212861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de-DE"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a:latin typeface="Segoe" pitchFamily="34" charset="0"/>
            </a:endParaRPr>
          </a:p>
        </p:txBody>
      </p:sp>
    </p:spTree>
    <p:extLst>
      <p:ext uri="{BB962C8B-B14F-4D97-AF65-F5344CB8AC3E}">
        <p14:creationId xmlns:p14="http://schemas.microsoft.com/office/powerpoint/2010/main" val="244406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108"/>
            <a:ext cx="5485158" cy="4114643"/>
          </a:xfrm>
          <a:prstGeom prst="rect">
            <a:avLst/>
          </a:prstGeom>
        </p:spPr>
        <p:txBody>
          <a:bodyPr lIns="90059" tIns="45030" rIns="90059" bIns="45030"/>
          <a:lstStyle/>
          <a:p>
            <a:pPr rtl="0"/>
            <a:r>
              <a:rPr lang="en-US" dirty="0"/>
              <a:t>Since the Trustworthy Computing Initiative was introduced in early 2002, Microsoft has been working wholeheartedly to address security issues in both our software and in the industry. </a:t>
            </a:r>
          </a:p>
          <a:p>
            <a:pPr rtl="0"/>
            <a:endParaRPr lang="en-US" dirty="0"/>
          </a:p>
          <a:p>
            <a:pPr rtl="0"/>
            <a:r>
              <a:rPr lang="en-US" dirty="0"/>
              <a:t>Broadly adopted technologies such as telephony and electricity have become trusted parts of our daily lives. Even though they occasionally fail, the overwhelming perception is that these technologies are inherently trustworthy. Achieving similar confidence in technology reliability is a fundamental objective of </a:t>
            </a:r>
            <a:r>
              <a:rPr lang="en-US" dirty="0"/>
              <a:t>the Microsoft </a:t>
            </a:r>
            <a:r>
              <a:rPr lang="en-US" dirty="0"/>
              <a:t>Trustworthy Computing </a:t>
            </a:r>
            <a:r>
              <a:rPr lang="en-US" dirty="0"/>
              <a:t>initiative</a:t>
            </a:r>
            <a:r>
              <a:rPr lang="en-US" dirty="0"/>
              <a:t>. </a:t>
            </a:r>
          </a:p>
          <a:p>
            <a:pPr rtl="0"/>
            <a:endParaRPr lang="en-US" dirty="0"/>
          </a:p>
          <a:p>
            <a:pPr rtl="0"/>
            <a:r>
              <a:rPr lang="en-US" dirty="0"/>
              <a:t>The challenge: While the overall quality of technology has improved considerably, customer expectations for end-to-end reliability outpaced these improvements. Compounding the challenge is the increasing complexity of software and the computing ecosystem, plus the lack of real standards for measuring reliability. Microsoft has a vision of seamless computing, in which all types of devices work easily together as if they were all a single device. For Microsoft to make that vision real, we focus on our </a:t>
            </a:r>
            <a:r>
              <a:rPr lang="en-US" dirty="0"/>
              <a:t>four </a:t>
            </a:r>
            <a:r>
              <a:rPr lang="en-US" dirty="0"/>
              <a:t>pillars of Trustworthy Computing.</a:t>
            </a:r>
          </a:p>
          <a:p>
            <a:pPr rtl="0"/>
            <a:endParaRPr lang="en-US" dirty="0"/>
          </a:p>
          <a:p>
            <a:pPr rtl="0"/>
            <a:r>
              <a:rPr lang="en-US" dirty="0"/>
              <a:t>First is </a:t>
            </a:r>
            <a:r>
              <a:rPr lang="en-US" b="1" dirty="0"/>
              <a:t>Security</a:t>
            </a:r>
          </a:p>
          <a:p>
            <a:pPr rtl="0"/>
            <a:r>
              <a:rPr lang="en-US" dirty="0"/>
              <a:t>Microsoft takes a </a:t>
            </a:r>
            <a:r>
              <a:rPr lang="en-US" dirty="0"/>
              <a:t>defense-in-depth </a:t>
            </a:r>
            <a:r>
              <a:rPr lang="en-US" dirty="0"/>
              <a:t>approach to </a:t>
            </a:r>
            <a:r>
              <a:rPr lang="en-US" b="1" dirty="0"/>
              <a:t>security</a:t>
            </a:r>
            <a:r>
              <a:rPr lang="en-US" dirty="0"/>
              <a:t> and is aligning around three core elements:</a:t>
            </a:r>
          </a:p>
          <a:p>
            <a:pPr marL="672889" lvl="1" indent="-224296">
              <a:buAutoNum type="arabicPeriod"/>
            </a:pPr>
            <a:endParaRPr lang="en-US" b="1" dirty="0"/>
          </a:p>
          <a:p>
            <a:pPr marL="672889" lvl="1" indent="-224296">
              <a:buAutoNum type="arabicPeriod"/>
            </a:pPr>
            <a:r>
              <a:rPr lang="en-US" b="1" dirty="0"/>
              <a:t>Fundamentals</a:t>
            </a:r>
            <a:endParaRPr lang="en-US" dirty="0"/>
          </a:p>
          <a:p>
            <a:pPr marL="672889" lvl="1" indent="-224296"/>
            <a:r>
              <a:rPr lang="en-US" dirty="0"/>
              <a:t>The focus on fundamentals is making the platform inherently safer. As part of this initiative Microsoft has trained its developers, testers, and program managers in how to develop more secure code, putting in place a process for developing secure code. </a:t>
            </a:r>
          </a:p>
          <a:p>
            <a:pPr marL="672889" lvl="1" indent="-224296"/>
            <a:r>
              <a:rPr lang="en-US" dirty="0"/>
              <a:t>Another key area of </a:t>
            </a:r>
            <a:r>
              <a:rPr lang="en-US" dirty="0"/>
              <a:t>the Microsoft </a:t>
            </a:r>
            <a:r>
              <a:rPr lang="en-US" dirty="0"/>
              <a:t>approach is enhancing the process and tools used in updating customer software. Microsoft has been and will continue to work hard to make the updating process more manageable by making it predictable, improving the quality of updates, and investing in better tools and product enhancements to make it easier.</a:t>
            </a:r>
          </a:p>
          <a:p>
            <a:pPr lvl="0" rtl="0"/>
            <a:endParaRPr lang="en-US" b="1" dirty="0"/>
          </a:p>
          <a:p>
            <a:pPr lvl="1" rtl="0"/>
            <a:r>
              <a:rPr lang="en-US" b="1" dirty="0"/>
              <a:t>2. Threat and Vulnerability Mitigation</a:t>
            </a:r>
          </a:p>
          <a:p>
            <a:pPr lvl="1" rtl="0"/>
            <a:r>
              <a:rPr lang="en-US" dirty="0"/>
              <a:t>The Microsoft </a:t>
            </a:r>
            <a:r>
              <a:rPr lang="en-US" dirty="0"/>
              <a:t>approach looks to reduce an </a:t>
            </a:r>
            <a:r>
              <a:rPr lang="en-US" dirty="0"/>
              <a:t>organization’s </a:t>
            </a:r>
            <a:r>
              <a:rPr lang="en-US" dirty="0"/>
              <a:t>exposure to attacks, through best-of-breed threat protection, detection, and removal with our technology and products. Data collected using various feedback mechanisms—including MSN Hotmail, Windows Online Crash Analysis, and the SpyNet AntiSpyware Community—combined with a global </a:t>
            </a:r>
            <a:r>
              <a:rPr lang="en-US" dirty="0"/>
              <a:t>multivendor </a:t>
            </a:r>
            <a:r>
              <a:rPr lang="en-US" dirty="0"/>
              <a:t>research effort will enable fast discovery and awareness to protect against new threats. </a:t>
            </a:r>
          </a:p>
          <a:p>
            <a:pPr lvl="1" rtl="0"/>
            <a:endParaRPr lang="en-US" b="1" dirty="0"/>
          </a:p>
          <a:p>
            <a:pPr marL="448591" lvl="1" defTabSz="897185" eaLnBrk="0" fontAlgn="base" hangingPunct="0">
              <a:spcBef>
                <a:spcPct val="30000"/>
              </a:spcBef>
              <a:spcAft>
                <a:spcPct val="0"/>
              </a:spcAft>
              <a:defRPr/>
            </a:pPr>
            <a:r>
              <a:rPr lang="en-US" b="1" dirty="0"/>
              <a:t>3. Identity and Access Control</a:t>
            </a:r>
            <a:r>
              <a:rPr lang="en-US" dirty="0"/>
              <a:t/>
            </a:r>
            <a:br>
              <a:rPr lang="en-US" dirty="0"/>
            </a:br>
            <a:r>
              <a:rPr lang="en-US" dirty="0"/>
              <a:t>Microsoft is focusing on innovation and integration in this area to help ensure that users are trustworthy, to help manage policy that dictates what resources those users can access, and to help protect information for its lifetime, wherever it is stored. Tackling this challenging aspect of security is another important layer of </a:t>
            </a:r>
            <a:r>
              <a:rPr lang="en-US" dirty="0"/>
              <a:t>the Microsoft approach </a:t>
            </a:r>
            <a:r>
              <a:rPr lang="en-US" dirty="0"/>
              <a:t>to defense. It has three fundamental parts: </a:t>
            </a:r>
          </a:p>
          <a:p>
            <a:pPr lvl="1" rtl="0"/>
            <a:r>
              <a:rPr lang="en-US" dirty="0"/>
              <a:t>• Trustworthy Identity </a:t>
            </a:r>
          </a:p>
          <a:p>
            <a:pPr lvl="1" rtl="0"/>
            <a:r>
              <a:rPr lang="en-US" dirty="0"/>
              <a:t>• Access Policy Management </a:t>
            </a:r>
          </a:p>
          <a:p>
            <a:pPr lvl="1" rtl="0"/>
            <a:r>
              <a:rPr lang="en-US" dirty="0"/>
              <a:t>• Information Protection </a:t>
            </a:r>
          </a:p>
          <a:p>
            <a:pPr rtl="0"/>
            <a:endParaRPr lang="en-US" b="1" dirty="0"/>
          </a:p>
          <a:p>
            <a:pPr rtl="0"/>
            <a:r>
              <a:rPr lang="en-US" b="1" dirty="0"/>
              <a:t>Privacy</a:t>
            </a:r>
            <a:r>
              <a:rPr lang="en-US" dirty="0"/>
              <a:t> is a critical element of a trusted computing experience. Customers have high expectations about how we collect, use, and store personal information. Microsoft believes that its customers have the right to control their personal information, have the right to be left alone, and have the right to a trusted experience in which they can rely on Microsoft technologies, services, and solutions. With this in mind, we create our policies and processes for designing, developing, and testing to ensure that we:</a:t>
            </a:r>
          </a:p>
          <a:p>
            <a:pPr lvl="1" rtl="0"/>
            <a:r>
              <a:rPr lang="en-US" dirty="0"/>
              <a:t>• Engineer privacy into our products during the product life cycle.</a:t>
            </a:r>
          </a:p>
          <a:p>
            <a:pPr lvl="1" rtl="0"/>
            <a:r>
              <a:rPr lang="en-US" dirty="0"/>
              <a:t>• Implement privacy-based technology throughout our internal processes.</a:t>
            </a:r>
          </a:p>
          <a:p>
            <a:pPr lvl="1" rtl="0"/>
            <a:r>
              <a:rPr lang="en-US" dirty="0"/>
              <a:t>• Ensure that our global privacy policies are properly executed throughout the company</a:t>
            </a:r>
            <a:r>
              <a:rPr lang="en-US" dirty="0"/>
              <a:t>.</a:t>
            </a:r>
          </a:p>
          <a:p>
            <a:pPr lvl="1" rtl="0"/>
            <a:endParaRPr lang="en-US" dirty="0"/>
          </a:p>
          <a:p>
            <a:pPr rtl="0"/>
            <a:r>
              <a:rPr lang="en-US" dirty="0"/>
              <a:t>We provide the opportunity for our customers to opt in or opt out when providing personal information. We also partner with other organizations and industry professionals to create policies and standards to safeguard the appropriate usage and security of personal information.</a:t>
            </a:r>
          </a:p>
          <a:p>
            <a:pPr rtl="0"/>
            <a:endParaRPr lang="en-US" dirty="0"/>
          </a:p>
          <a:p>
            <a:pPr rtl="0"/>
            <a:r>
              <a:rPr lang="en-US" dirty="0"/>
              <a:t>We are vigilant in our compliance with global privacy laws; our privacy policy is, in part, derived from privacy laws from around the world. We follow the lead of these privacy laws, and apply those standards globally. No matter where our customers live or work, we are striving to help them protect their privacy.</a:t>
            </a:r>
          </a:p>
          <a:p>
            <a:pPr rtl="0"/>
            <a:endParaRPr lang="en-US" b="1" dirty="0"/>
          </a:p>
          <a:p>
            <a:pPr defTabSz="897185" eaLnBrk="0" fontAlgn="base" hangingPunct="0">
              <a:spcBef>
                <a:spcPct val="30000"/>
              </a:spcBef>
              <a:spcAft>
                <a:spcPct val="0"/>
              </a:spcAft>
              <a:defRPr/>
            </a:pPr>
            <a:r>
              <a:rPr lang="en-US" dirty="0"/>
              <a:t>Compounding the challenge is the increasing complexity of software and the computing ecosystem, plus the lack of real standards for measuring </a:t>
            </a:r>
            <a:r>
              <a:rPr lang="en-US" b="1" dirty="0"/>
              <a:t>reliability. </a:t>
            </a:r>
            <a:r>
              <a:rPr lang="en-US" dirty="0"/>
              <a:t>Microsoft has a vision of seamless computing, in which all types of devices work easily together as if they were all a single device. We view reliability as a key enabler of that vision. But </a:t>
            </a:r>
            <a:r>
              <a:rPr lang="en-US" b="1" dirty="0"/>
              <a:t>reliability </a:t>
            </a:r>
            <a:r>
              <a:rPr lang="en-US" dirty="0"/>
              <a:t>means more to Microsoft than just making dependable software and providing support. It also means:</a:t>
            </a:r>
          </a:p>
          <a:p>
            <a:pPr rtl="0">
              <a:buFont typeface="Arial" pitchFamily="34" charset="0"/>
              <a:buChar char="•"/>
            </a:pPr>
            <a:r>
              <a:rPr lang="en-US" dirty="0"/>
              <a:t> </a:t>
            </a:r>
            <a:r>
              <a:rPr lang="en-US" dirty="0"/>
              <a:t>Continued </a:t>
            </a:r>
            <a:r>
              <a:rPr lang="en-US" dirty="0"/>
              <a:t>investments in processes and technology to improve </a:t>
            </a:r>
            <a:r>
              <a:rPr lang="en-US" dirty="0"/>
              <a:t>reliability.</a:t>
            </a:r>
            <a:endParaRPr lang="en-US" dirty="0"/>
          </a:p>
          <a:p>
            <a:pPr rtl="0">
              <a:buFont typeface="Arial" pitchFamily="34" charset="0"/>
              <a:buChar char="•"/>
            </a:pPr>
            <a:r>
              <a:rPr lang="en-US" dirty="0"/>
              <a:t> </a:t>
            </a:r>
            <a:r>
              <a:rPr lang="en-US" dirty="0"/>
              <a:t>Active </a:t>
            </a:r>
            <a:r>
              <a:rPr lang="en-US" dirty="0"/>
              <a:t>partnership with a wide variety of software and hardware </a:t>
            </a:r>
            <a:r>
              <a:rPr lang="en-US" dirty="0"/>
              <a:t>companies.</a:t>
            </a:r>
            <a:endParaRPr lang="en-US" dirty="0"/>
          </a:p>
          <a:p>
            <a:pPr rtl="0">
              <a:buFont typeface="Arial" pitchFamily="34" charset="0"/>
              <a:buChar char="•"/>
            </a:pPr>
            <a:r>
              <a:rPr lang="en-US" dirty="0"/>
              <a:t> </a:t>
            </a:r>
            <a:r>
              <a:rPr lang="en-US" dirty="0"/>
              <a:t>A </a:t>
            </a:r>
            <a:r>
              <a:rPr lang="en-US" dirty="0"/>
              <a:t>continuing focus on every customer’s software experience. </a:t>
            </a:r>
          </a:p>
          <a:p>
            <a:pPr eaLnBrk="1" hangingPunct="1"/>
            <a:endParaRPr lang="en-US" altLang="ja-JP" dirty="0"/>
          </a:p>
          <a:p>
            <a:pPr rtl="0"/>
            <a:r>
              <a:rPr lang="en-US" dirty="0"/>
              <a:t>Finally, Trustworthy Computing plays a critical role in </a:t>
            </a:r>
            <a:r>
              <a:rPr lang="en-US" dirty="0"/>
              <a:t>Microsoft </a:t>
            </a:r>
            <a:r>
              <a:rPr lang="en-US" b="1" dirty="0"/>
              <a:t>Business Practices</a:t>
            </a:r>
            <a:r>
              <a:rPr lang="en-US" dirty="0"/>
              <a:t>. We are committed to deepening the trust of customers, partners, governments, and communities by demonstrating that we operate with integrity in everything we do. We strive to meet or exceed our legal, regulatory, and ethical responsibilities around the world and to hire and reward employees who share our values and adhere to our Standards of Business Conduct. Our position as an industry leader is both an opportunity and a responsibility to set the standard for responsible innovation and community engagement around the world.</a:t>
            </a:r>
          </a:p>
          <a:p>
            <a:pPr rtl="0"/>
            <a:endParaRPr lang="en-US" b="1" dirty="0"/>
          </a:p>
          <a:p>
            <a:pPr rtl="0"/>
            <a:r>
              <a:rPr lang="en-US" b="1" dirty="0"/>
              <a:t>We Live Our Values</a:t>
            </a:r>
          </a:p>
          <a:p>
            <a:pPr lvl="1" rtl="0"/>
            <a:r>
              <a:rPr lang="en-US" dirty="0"/>
              <a:t>• We act with integrity and honesty.</a:t>
            </a:r>
          </a:p>
          <a:p>
            <a:pPr lvl="1" rtl="0"/>
            <a:r>
              <a:rPr lang="en-US" dirty="0"/>
              <a:t>• We are passionate about our customers and partners, and about technology.</a:t>
            </a:r>
          </a:p>
          <a:p>
            <a:pPr lvl="1" rtl="0"/>
            <a:r>
              <a:rPr lang="en-US" dirty="0"/>
              <a:t>• We are open and respectful with others and dedicated to making them better.</a:t>
            </a:r>
          </a:p>
          <a:p>
            <a:pPr lvl="1" rtl="0"/>
            <a:r>
              <a:rPr lang="en-US" dirty="0"/>
              <a:t>• We are willing to take on big challenges and see them through.</a:t>
            </a:r>
          </a:p>
          <a:p>
            <a:pPr lvl="1" rtl="0"/>
            <a:r>
              <a:rPr lang="en-US" dirty="0"/>
              <a:t>• We are self-critical, questioning, and committed to personal excellence and self-improvement.</a:t>
            </a:r>
          </a:p>
          <a:p>
            <a:pPr lvl="1" rtl="0"/>
            <a:r>
              <a:rPr lang="en-US" dirty="0"/>
              <a:t>• We are accountable for commitments, results, and quality to customers, shareholders, partners, and employees.</a:t>
            </a:r>
          </a:p>
          <a:p>
            <a:endParaRPr lang="en-US" dirty="0"/>
          </a:p>
        </p:txBody>
      </p:sp>
      <p:sp>
        <p:nvSpPr>
          <p:cNvPr id="4" name="Slide Number Placeholder 3"/>
          <p:cNvSpPr>
            <a:spLocks noGrp="1"/>
          </p:cNvSpPr>
          <p:nvPr>
            <p:ph type="sldNum" sz="quarter" idx="10"/>
          </p:nvPr>
        </p:nvSpPr>
        <p:spPr/>
        <p:txBody>
          <a:bodyPr/>
          <a:lstStyle/>
          <a:p>
            <a:fld id="{D8DE4CB2-5671-4284-B213-F2B4CD87D899}" type="slidenum">
              <a:rPr lang="en-US" smtClean="0"/>
              <a:pPr/>
              <a:t>13</a:t>
            </a:fld>
            <a:endParaRPr lang="en-US" dirty="0"/>
          </a:p>
        </p:txBody>
      </p:sp>
    </p:spTree>
    <p:extLst>
      <p:ext uri="{BB962C8B-B14F-4D97-AF65-F5344CB8AC3E}">
        <p14:creationId xmlns:p14="http://schemas.microsoft.com/office/powerpoint/2010/main" val="57593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8B8326AB-D8A9-4C92-8172-C26C2724A260}" type="datetime8">
              <a:rPr lang="en-US" smtClean="0"/>
              <a:pPr>
                <a:defRPr/>
              </a:pPr>
              <a:t>4/5/2011 4:24 PM</a:t>
            </a:fld>
            <a:endParaRPr lang="en-US" dirty="0"/>
          </a:p>
        </p:txBody>
      </p:sp>
      <p:sp>
        <p:nvSpPr>
          <p:cNvPr id="6" name="Footer Placeholder 5"/>
          <p:cNvSpPr>
            <a:spLocks noGrp="1"/>
          </p:cNvSpPr>
          <p:nvPr>
            <p:ph type="ftr" sz="quarter" idx="12"/>
          </p:nvPr>
        </p:nvSpPr>
        <p:spPr/>
        <p:txBody>
          <a:bodyPr/>
          <a:lstStyle/>
          <a:p>
            <a:pPr>
              <a:defRPr/>
            </a:pPr>
            <a:r>
              <a:rPr lang="en-US" dirty="0" smtClean="0"/>
              <a:t>© 2007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A693D528-78FC-49F0-90BE-7FAC5E400A46}"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7A33300-1DE1-4BF5-96D4-5A254618330B}"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C:\Users\urili.REDMOND\Documents\Logos\Forefront Unified Access Gateway\Dynamic Grid Logos\Horizontal\Forefront-UAG_h_rgb.png"/>
          <p:cNvPicPr>
            <a:picLocks noChangeAspect="1" noChangeArrowheads="1"/>
          </p:cNvPicPr>
          <p:nvPr userDrawn="1"/>
        </p:nvPicPr>
        <p:blipFill>
          <a:blip r:embed="rId4"/>
          <a:srcRect/>
          <a:stretch>
            <a:fillRect/>
          </a:stretch>
        </p:blipFill>
        <p:spPr bwMode="auto">
          <a:xfrm>
            <a:off x="32657" y="76200"/>
            <a:ext cx="3233058" cy="8382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Title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2" descr="W:\TRANSFER\MBupload\SERVER-new\Logo\Forefront\Forefront\Forefront_h_rgb.png"/>
          <p:cNvPicPr>
            <a:picLocks noChangeAspect="1" noChangeArrowheads="1"/>
          </p:cNvPicPr>
          <p:nvPr userDrawn="1"/>
        </p:nvPicPr>
        <p:blipFill>
          <a:blip r:embed="rId3"/>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1A58327-B5F6-4BEE-90B6-FA05F920F5E0}"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p>
            <a:fld id="{05738778-C803-4D99-A6E8-FEF89B19BA7A}" type="slidenum">
              <a:rPr lang="en-US" smtClean="0"/>
              <a:pPr/>
              <a:t>‹#›</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Title_bar_light_GREEN.png"/>
          <p:cNvPicPr>
            <a:picLocks noChangeAspect="1"/>
          </p:cNvPicPr>
          <p:nvPr userDrawn="1"/>
        </p:nvPicPr>
        <p:blipFill>
          <a:blip r:embed="rId3"/>
          <a:stretch>
            <a:fillRect/>
          </a:stretch>
        </p:blipFill>
        <p:spPr>
          <a:xfrm>
            <a:off x="0" y="4132263"/>
            <a:ext cx="9144000" cy="2724150"/>
          </a:xfrm>
          <a:prstGeom prst="rect">
            <a:avLst/>
          </a:prstGeom>
        </p:spPr>
      </p:pic>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3"/>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3"/>
                </a:soli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30000"/>
              <a:buFont typeface="Arial" pitchFamily="34" charset="0"/>
              <a:buChar char="•"/>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1"/>
          </p:nvPr>
        </p:nvSpPr>
        <p:spPr/>
        <p:txBody>
          <a:bodyPr/>
          <a:lstStyle/>
          <a:p>
            <a:fld id="{71A58327-B5F6-4BEE-90B6-FA05F920F5E0}" type="slidenum">
              <a:rPr lang="en-US" smtClean="0"/>
              <a:pPr/>
              <a:t>‹#›</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lvl1pPr algn="l" defTabSz="914363" rtl="0" eaLnBrk="1" latinLnBrk="0" hangingPunct="1">
              <a:lnSpc>
                <a:spcPct val="90000"/>
              </a:lnSpc>
              <a:spcBef>
                <a:spcPct val="0"/>
              </a:spcBef>
              <a:buNone/>
              <a:defRPr lang="en-US" sz="3600" b="0" kern="1200" cap="none" spc="-125"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71A58327-B5F6-4BEE-90B6-FA05F920F5E0}" type="slidenum">
              <a:rPr lang="en-US" smtClean="0"/>
              <a:pPr/>
              <a:t>‹#›</a:t>
            </a:fld>
            <a:endParaRPr lang="en-US"/>
          </a:p>
        </p:txBody>
      </p:sp>
      <p:sp>
        <p:nvSpPr>
          <p:cNvPr id="6" name="Footer Placeholder 5"/>
          <p:cNvSpPr>
            <a:spLocks noGrp="1"/>
          </p:cNvSpPr>
          <p:nvPr>
            <p:ph type="ftr" sz="quarter" idx="11"/>
          </p:nvPr>
        </p:nvSpPr>
        <p:spPr/>
        <p:txBody>
          <a:bodyPr/>
          <a:lstStyle/>
          <a:p>
            <a:r>
              <a:rPr lang="en-US" smtClean="0"/>
              <a:t>Microsoft Confidential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1A58327-B5F6-4BEE-90B6-FA05F920F5E0}"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Microsoft Confidential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1A58327-B5F6-4BEE-90B6-FA05F920F5E0}"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Microsoft Confidential</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1A58327-B5F6-4BEE-90B6-FA05F920F5E0}" type="slidenum">
              <a:rPr lang="en-US" smtClean="0"/>
              <a:pPr/>
              <a:t>‹#›</a:t>
            </a:fld>
            <a:endParaRPr lang="en-US"/>
          </a:p>
        </p:txBody>
      </p:sp>
      <p:sp>
        <p:nvSpPr>
          <p:cNvPr id="3" name="Footer Placeholder 2"/>
          <p:cNvSpPr>
            <a:spLocks noGrp="1"/>
          </p:cNvSpPr>
          <p:nvPr>
            <p:ph type="ftr" sz="quarter" idx="11"/>
          </p:nvPr>
        </p:nvSpPr>
        <p:spPr/>
        <p:txBody>
          <a:bodyPr/>
          <a:lstStyle/>
          <a:p>
            <a:r>
              <a:rPr lang="en-US" smtClean="0"/>
              <a:t>Microsoft Confidential</a:t>
            </a: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3"/>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6" name="Picture 5" descr="photo_GREEN_Delores.jpg"/>
          <p:cNvPicPr>
            <a:picLocks noChangeAspect="1"/>
          </p:cNvPicPr>
          <p:nvPr userDrawn="1"/>
        </p:nvPicPr>
        <p:blipFill>
          <a:blip r:embed="rId3"/>
          <a:stretch>
            <a:fillRect/>
          </a:stretch>
        </p:blipFill>
        <p:spPr>
          <a:xfrm>
            <a:off x="0" y="3185827"/>
            <a:ext cx="3371850" cy="2315145"/>
          </a:xfrm>
          <a:prstGeom prst="rect">
            <a:avLst/>
          </a:prstGeom>
        </p:spPr>
      </p:pic>
      <p:pic>
        <p:nvPicPr>
          <p:cNvPr id="1026" name="Picture 2" descr="W:\TRANSFER\MBupload\SERVER-new\Logo\Forefront\Forefront\Forefront_h_rgb.png"/>
          <p:cNvPicPr>
            <a:picLocks noChangeAspect="1" noChangeArrowheads="1"/>
          </p:cNvPicPr>
          <p:nvPr userDrawn="1"/>
        </p:nvPicPr>
        <p:blipFill>
          <a:blip r:embed="rId4"/>
          <a:srcRect/>
          <a:stretch>
            <a:fillRect/>
          </a:stretch>
        </p:blipFill>
        <p:spPr bwMode="auto">
          <a:xfrm>
            <a:off x="762000" y="914400"/>
            <a:ext cx="1824037" cy="511105"/>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Confidential</a:t>
            </a:r>
            <a:endParaRPr lang="en-US"/>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58327-B5F6-4BEE-90B6-FA05F920F5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 id="2147483726" r:id="rId13"/>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solidFill>
            <a:srgbClr val="777777"/>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Confidential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38778-C803-4D99-A6E8-FEF89B19BA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solidFill>
            <a:schemeClr val="tx1">
              <a:lumMod val="50000"/>
              <a:lumOff val="50000"/>
            </a:schemeClr>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slideshare.net/JohnCusimano/first-things-firs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hyperlink" Target="http://www.microsoft.com/cloud" TargetMode="Externa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hyperlink" Target="http://www.microsoft.com/windows/windowsintune/pc-management.aspx" TargetMode="External"/><Relationship Id="rId13" Type="http://schemas.openxmlformats.org/officeDocument/2006/relationships/hyperlink" Target="http://support.automation.siemens.com/WW/view/en/22229786" TargetMode="External"/><Relationship Id="rId3" Type="http://schemas.openxmlformats.org/officeDocument/2006/relationships/hyperlink" Target="http://www.secureguard.at/" TargetMode="External"/><Relationship Id="rId7" Type="http://schemas.openxmlformats.org/officeDocument/2006/relationships/hyperlink" Target="http://msdn.microsoft.com/en-us/library/ff769910.aspx" TargetMode="External"/><Relationship Id="rId12" Type="http://schemas.openxmlformats.org/officeDocument/2006/relationships/hyperlink" Target="http://www.isa.org/" TargetMode="External"/><Relationship Id="rId2" Type="http://schemas.openxmlformats.org/officeDocument/2006/relationships/hyperlink" Target="http://www.microsoft.com/tmg" TargetMode="External"/><Relationship Id="rId1" Type="http://schemas.openxmlformats.org/officeDocument/2006/relationships/slideLayout" Target="../slideLayouts/slideLayout3.xml"/><Relationship Id="rId6" Type="http://schemas.openxmlformats.org/officeDocument/2006/relationships/hyperlink" Target="http://www.microsoft.com/embedded" TargetMode="External"/><Relationship Id="rId11" Type="http://schemas.openxmlformats.org/officeDocument/2006/relationships/hyperlink" Target="http://secunia.com/gfx/pdf/Secunia_Half_Year_Report_2010.pdf" TargetMode="External"/><Relationship Id="rId5" Type="http://schemas.openxmlformats.org/officeDocument/2006/relationships/hyperlink" Target="http://www.microsoft.com/forefront" TargetMode="External"/><Relationship Id="rId10" Type="http://schemas.openxmlformats.org/officeDocument/2006/relationships/hyperlink" Target="http://www.secunia.com/" TargetMode="External"/><Relationship Id="rId4" Type="http://schemas.openxmlformats.org/officeDocument/2006/relationships/hyperlink" Target="http://www.microsoft.com/security_essentials" TargetMode="External"/><Relationship Id="rId9" Type="http://schemas.openxmlformats.org/officeDocument/2006/relationships/hyperlink" Target="http://msdn.microsoft.com/en-us/library/84aed186-1d75-4366-8e61-8d258746bopq.asp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chart" Target="../charts/chart1.xml"/><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337550" cy="1523495"/>
          </a:xfrm>
        </p:spPr>
        <p:txBody>
          <a:bodyPr/>
          <a:lstStyle/>
          <a:p>
            <a:r>
              <a:rPr lang="en-US" sz="4800" dirty="0" smtClean="0">
                <a:solidFill>
                  <a:srgbClr val="FFC000"/>
                </a:solidFill>
              </a:rPr>
              <a:t>Industrial Automation Security</a:t>
            </a:r>
            <a:endParaRPr lang="en-US" sz="4800" dirty="0">
              <a:solidFill>
                <a:srgbClr val="FFC000"/>
              </a:solidFill>
            </a:endParaRPr>
          </a:p>
        </p:txBody>
      </p:sp>
      <p:sp>
        <p:nvSpPr>
          <p:cNvPr id="3" name="Subtitle 2"/>
          <p:cNvSpPr>
            <a:spLocks noGrp="1"/>
          </p:cNvSpPr>
          <p:nvPr>
            <p:ph type="subTitle" idx="1"/>
          </p:nvPr>
        </p:nvSpPr>
        <p:spPr/>
        <p:txBody>
          <a:bodyPr/>
          <a:lstStyle/>
          <a:p>
            <a:r>
              <a:rPr lang="en-US" dirty="0" smtClean="0"/>
              <a:t>April 6</a:t>
            </a:r>
            <a:r>
              <a:rPr lang="en-US" baseline="30000" dirty="0" smtClean="0"/>
              <a:t>th</a:t>
            </a:r>
            <a:r>
              <a:rPr lang="en-US" dirty="0" smtClean="0"/>
              <a:t>, 2011</a:t>
            </a:r>
          </a:p>
          <a:p>
            <a:r>
              <a:rPr lang="en-US" dirty="0" smtClean="0"/>
              <a:t>Oliver Niedung</a:t>
            </a:r>
          </a:p>
          <a:p>
            <a:r>
              <a:rPr lang="en-US" dirty="0" smtClean="0"/>
              <a:t>Microsoft OEM EMEA Embedded Server </a:t>
            </a:r>
            <a:endParaRPr lang="en-US" dirty="0" smtClean="0"/>
          </a:p>
        </p:txBody>
      </p:sp>
      <p:pic>
        <p:nvPicPr>
          <p:cNvPr id="4" name="Picture 2" descr="C:\Users\joel.sloss.ADVAIYA\Desktop\Logos\Forefront Threat Management Gateway 2010\Forefront Threat Management Gateway 2010 grid 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111124"/>
            <a:ext cx="4191000" cy="803276"/>
          </a:xfrm>
          <a:prstGeom prst="rect">
            <a:avLst/>
          </a:prstGeom>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ISA 99</a:t>
            </a:r>
            <a:endParaRPr lang="de-DE" dirty="0"/>
          </a:p>
        </p:txBody>
      </p:sp>
      <p:sp>
        <p:nvSpPr>
          <p:cNvPr id="3" name="Content Placeholder 2"/>
          <p:cNvSpPr>
            <a:spLocks noGrp="1"/>
          </p:cNvSpPr>
          <p:nvPr>
            <p:ph idx="1"/>
          </p:nvPr>
        </p:nvSpPr>
        <p:spPr>
          <a:xfrm>
            <a:off x="475729" y="1752600"/>
            <a:ext cx="8382000" cy="1871282"/>
          </a:xfrm>
        </p:spPr>
        <p:txBody>
          <a:bodyPr/>
          <a:lstStyle/>
          <a:p>
            <a:r>
              <a:rPr lang="de-DE" dirty="0" smtClean="0"/>
              <a:t>ANSI Standard: Security for Industrial Automation</a:t>
            </a:r>
          </a:p>
          <a:p>
            <a:r>
              <a:rPr lang="de-DE" dirty="0" smtClean="0"/>
              <a:t>Most industrial automation vendors are members</a:t>
            </a:r>
            <a:endParaRPr lang="de-DE"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10</a:t>
            </a:fld>
            <a:endParaRPr 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14600" y="256875"/>
            <a:ext cx="6362179" cy="8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64" y="3962400"/>
            <a:ext cx="48101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3746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Example: Siemens Security Concept</a:t>
            </a:r>
            <a:endParaRPr lang="de-DE" dirty="0"/>
          </a:p>
        </p:txBody>
      </p:sp>
      <p:sp>
        <p:nvSpPr>
          <p:cNvPr id="3" name="Content Placeholder 2"/>
          <p:cNvSpPr>
            <a:spLocks noGrp="1"/>
          </p:cNvSpPr>
          <p:nvPr>
            <p:ph idx="1"/>
          </p:nvPr>
        </p:nvSpPr>
        <p:spPr>
          <a:xfrm>
            <a:off x="304800" y="990600"/>
            <a:ext cx="8382000" cy="1403461"/>
          </a:xfrm>
        </p:spPr>
        <p:txBody>
          <a:bodyPr/>
          <a:lstStyle/>
          <a:p>
            <a:r>
              <a:rPr lang="de-DE" sz="2400" dirty="0"/>
              <a:t>MES – Manufacuting Execution System (Produktionsplanung)</a:t>
            </a:r>
          </a:p>
          <a:p>
            <a:r>
              <a:rPr lang="de-DE" sz="2400" dirty="0" smtClean="0"/>
              <a:t>MCS – Manufacturing Control System (Automatisierungsebene)</a:t>
            </a:r>
          </a:p>
        </p:txBody>
      </p:sp>
      <p:sp>
        <p:nvSpPr>
          <p:cNvPr id="4" name="Slide Number Placeholder 3"/>
          <p:cNvSpPr>
            <a:spLocks noGrp="1"/>
          </p:cNvSpPr>
          <p:nvPr>
            <p:ph type="sldNum" sz="quarter" idx="10"/>
          </p:nvPr>
        </p:nvSpPr>
        <p:spPr/>
        <p:txBody>
          <a:bodyPr/>
          <a:lstStyle/>
          <a:p>
            <a:fld id="{71A58327-B5F6-4BEE-90B6-FA05F920F5E0}" type="slidenum">
              <a:rPr lang="en-US" smtClean="0"/>
              <a:pPr/>
              <a:t>11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90799"/>
            <a:ext cx="5572125" cy="40731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83705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Securing current Industrial Systems</a:t>
            </a:r>
            <a:endParaRPr lang="de-DE" dirty="0"/>
          </a:p>
        </p:txBody>
      </p:sp>
      <p:sp>
        <p:nvSpPr>
          <p:cNvPr id="3" name="Content Placeholder 2"/>
          <p:cNvSpPr>
            <a:spLocks noGrp="1"/>
          </p:cNvSpPr>
          <p:nvPr>
            <p:ph idx="1"/>
          </p:nvPr>
        </p:nvSpPr>
        <p:spPr>
          <a:xfrm>
            <a:off x="381000" y="990600"/>
            <a:ext cx="8382000" cy="5459956"/>
          </a:xfrm>
        </p:spPr>
        <p:txBody>
          <a:bodyPr/>
          <a:lstStyle/>
          <a:p>
            <a:r>
              <a:rPr lang="de-DE" sz="2000" dirty="0" smtClean="0"/>
              <a:t>Awareness</a:t>
            </a:r>
          </a:p>
          <a:p>
            <a:pPr lvl="1"/>
            <a:r>
              <a:rPr lang="de-DE" sz="1800" dirty="0" smtClean="0"/>
              <a:t>General staff security training and secure processes, e.g. password, no USB key access</a:t>
            </a:r>
          </a:p>
          <a:p>
            <a:pPr lvl="1"/>
            <a:r>
              <a:rPr lang="de-DE" sz="1800" dirty="0" smtClean="0"/>
              <a:t>Ask your vendor for their security concept and how it can be implemented in your current environment.</a:t>
            </a:r>
          </a:p>
          <a:p>
            <a:r>
              <a:rPr lang="de-DE" sz="2000" dirty="0" smtClean="0"/>
              <a:t>Active Protection</a:t>
            </a:r>
          </a:p>
          <a:p>
            <a:pPr lvl="1"/>
            <a:r>
              <a:rPr lang="de-DE" sz="1800" dirty="0" smtClean="0"/>
              <a:t>Network segmentation:</a:t>
            </a:r>
          </a:p>
          <a:p>
            <a:pPr lvl="2"/>
            <a:r>
              <a:rPr lang="de-DE" sz="1400" dirty="0" smtClean="0"/>
              <a:t>Avoid exposure of the Manufacturing systems to the internet. </a:t>
            </a:r>
          </a:p>
          <a:p>
            <a:pPr lvl="2"/>
            <a:r>
              <a:rPr lang="de-DE" sz="1400" dirty="0" smtClean="0"/>
              <a:t>Hide Manufacturing sytems from business networks. </a:t>
            </a:r>
          </a:p>
          <a:p>
            <a:pPr lvl="2"/>
            <a:r>
              <a:rPr lang="de-DE" sz="1400" dirty="0" smtClean="0"/>
              <a:t>Example: Microsoft Threat Management Gateway Appliance from SecureGUARD </a:t>
            </a:r>
          </a:p>
          <a:p>
            <a:pPr lvl="1"/>
            <a:r>
              <a:rPr lang="de-DE" sz="1800" dirty="0" smtClean="0"/>
              <a:t>Clients</a:t>
            </a:r>
          </a:p>
          <a:p>
            <a:pPr lvl="2"/>
            <a:r>
              <a:rPr lang="de-DE" sz="1400" dirty="0"/>
              <a:t>Antivirus </a:t>
            </a:r>
            <a:r>
              <a:rPr lang="de-DE" sz="1400" dirty="0" smtClean="0"/>
              <a:t>tools, e.g.</a:t>
            </a:r>
            <a:endParaRPr lang="de-DE" sz="1400" dirty="0"/>
          </a:p>
          <a:p>
            <a:pPr lvl="3"/>
            <a:r>
              <a:rPr lang="de-DE" sz="1400" dirty="0"/>
              <a:t>Microsoft Security Essentials (MSE)</a:t>
            </a:r>
          </a:p>
          <a:p>
            <a:pPr lvl="3"/>
            <a:r>
              <a:rPr lang="de-DE" sz="1400" dirty="0"/>
              <a:t>Forefront Endpoint Protection</a:t>
            </a:r>
          </a:p>
          <a:p>
            <a:r>
              <a:rPr lang="de-DE" sz="2000" dirty="0" smtClean="0"/>
              <a:t>Unified patching</a:t>
            </a:r>
          </a:p>
          <a:p>
            <a:pPr lvl="1"/>
            <a:r>
              <a:rPr lang="de-DE" sz="1800" dirty="0" smtClean="0"/>
              <a:t>Patch management tools (e.g. System Center) and processes – for </a:t>
            </a:r>
            <a:r>
              <a:rPr lang="de-DE" sz="1800" b="1" dirty="0" smtClean="0"/>
              <a:t>all</a:t>
            </a:r>
            <a:r>
              <a:rPr lang="de-DE" sz="1800" dirty="0" smtClean="0"/>
              <a:t> applications and operating systems.</a:t>
            </a:r>
          </a:p>
          <a:p>
            <a:endParaRPr lang="de-DE" sz="2000" dirty="0" smtClean="0"/>
          </a:p>
          <a:p>
            <a:r>
              <a:rPr lang="de-DE" sz="2000" dirty="0" smtClean="0"/>
              <a:t>Good website</a:t>
            </a:r>
            <a:r>
              <a:rPr lang="de-DE" sz="2000" dirty="0"/>
              <a:t>: </a:t>
            </a:r>
            <a:r>
              <a:rPr lang="de-DE" sz="1400" dirty="0">
                <a:hlinkClick r:id="rId2"/>
              </a:rPr>
              <a:t>http://</a:t>
            </a:r>
            <a:r>
              <a:rPr lang="de-DE" sz="1400" dirty="0" smtClean="0">
                <a:hlinkClick r:id="rId2"/>
              </a:rPr>
              <a:t>www.slideshare.net/JohnCusimano/first-things-first</a:t>
            </a:r>
            <a:r>
              <a:rPr lang="de-DE" sz="1400" dirty="0" smtClean="0"/>
              <a:t> </a:t>
            </a:r>
          </a:p>
        </p:txBody>
      </p:sp>
      <p:sp>
        <p:nvSpPr>
          <p:cNvPr id="4" name="Slide Number Placeholder 3"/>
          <p:cNvSpPr>
            <a:spLocks noGrp="1"/>
          </p:cNvSpPr>
          <p:nvPr>
            <p:ph type="sldNum" sz="quarter" idx="10"/>
          </p:nvPr>
        </p:nvSpPr>
        <p:spPr/>
        <p:txBody>
          <a:bodyPr/>
          <a:lstStyle/>
          <a:p>
            <a:fld id="{71A58327-B5F6-4BEE-90B6-FA05F920F5E0}" type="slidenum">
              <a:rPr lang="en-US" smtClean="0"/>
              <a:pPr/>
              <a:t>12</a:t>
            </a:fld>
            <a:endParaRPr lang="en-US" dirty="0"/>
          </a:p>
        </p:txBody>
      </p:sp>
    </p:spTree>
    <p:extLst>
      <p:ext uri="{BB962C8B-B14F-4D97-AF65-F5344CB8AC3E}">
        <p14:creationId xmlns:p14="http://schemas.microsoft.com/office/powerpoint/2010/main" val="13495226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1" y="3365500"/>
            <a:ext cx="9143999" cy="3492501"/>
            <a:chOff x="1" y="4038600"/>
            <a:chExt cx="14630399" cy="4191001"/>
          </a:xfrm>
        </p:grpSpPr>
        <p:sp>
          <p:nvSpPr>
            <p:cNvPr id="49" name="Rounded Rectangle 48"/>
            <p:cNvSpPr/>
            <p:nvPr/>
          </p:nvSpPr>
          <p:spPr bwMode="auto">
            <a:xfrm rot="10800000">
              <a:off x="3244959" y="4038600"/>
              <a:ext cx="1631841" cy="4191000"/>
            </a:xfrm>
            <a:prstGeom prst="roundRect">
              <a:avLst>
                <a:gd name="adj" fmla="val 0"/>
              </a:avLst>
            </a:prstGeom>
            <a:gradFill>
              <a:gsLst>
                <a:gs pos="0">
                  <a:schemeClr val="bg2">
                    <a:lumMod val="20000"/>
                    <a:lumOff val="80000"/>
                    <a:alpha val="18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sp>
          <p:nvSpPr>
            <p:cNvPr id="50" name="Rounded Rectangle 49"/>
            <p:cNvSpPr/>
            <p:nvPr/>
          </p:nvSpPr>
          <p:spPr bwMode="auto">
            <a:xfrm rot="10800000">
              <a:off x="6521559" y="4038600"/>
              <a:ext cx="1631841" cy="4191000"/>
            </a:xfrm>
            <a:prstGeom prst="roundRect">
              <a:avLst>
                <a:gd name="adj" fmla="val 0"/>
              </a:avLst>
            </a:prstGeom>
            <a:gradFill>
              <a:gsLst>
                <a:gs pos="0">
                  <a:schemeClr val="bg2">
                    <a:lumMod val="20000"/>
                    <a:lumOff val="80000"/>
                    <a:alpha val="18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sp>
          <p:nvSpPr>
            <p:cNvPr id="52" name="Rounded Rectangle 51"/>
            <p:cNvSpPr/>
            <p:nvPr/>
          </p:nvSpPr>
          <p:spPr bwMode="auto">
            <a:xfrm rot="10800000">
              <a:off x="1" y="4038601"/>
              <a:ext cx="1631841" cy="4191000"/>
            </a:xfrm>
            <a:prstGeom prst="roundRect">
              <a:avLst>
                <a:gd name="adj" fmla="val 0"/>
              </a:avLst>
            </a:prstGeom>
            <a:gradFill>
              <a:gsLst>
                <a:gs pos="0">
                  <a:schemeClr val="bg2">
                    <a:lumMod val="20000"/>
                    <a:lumOff val="80000"/>
                    <a:alpha val="18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sp>
          <p:nvSpPr>
            <p:cNvPr id="51" name="Rounded Rectangle 50"/>
            <p:cNvSpPr/>
            <p:nvPr/>
          </p:nvSpPr>
          <p:spPr bwMode="auto">
            <a:xfrm rot="10800000">
              <a:off x="9798159" y="4038600"/>
              <a:ext cx="1631841" cy="4191000"/>
            </a:xfrm>
            <a:prstGeom prst="roundRect">
              <a:avLst>
                <a:gd name="adj" fmla="val 0"/>
              </a:avLst>
            </a:prstGeom>
            <a:gradFill>
              <a:gsLst>
                <a:gs pos="0">
                  <a:schemeClr val="bg2">
                    <a:lumMod val="20000"/>
                    <a:lumOff val="80000"/>
                    <a:alpha val="18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sp>
          <p:nvSpPr>
            <p:cNvPr id="90" name="Rounded Rectangle 89"/>
            <p:cNvSpPr/>
            <p:nvPr/>
          </p:nvSpPr>
          <p:spPr bwMode="auto">
            <a:xfrm rot="10800000">
              <a:off x="12998559" y="4038600"/>
              <a:ext cx="1631841" cy="4191000"/>
            </a:xfrm>
            <a:prstGeom prst="roundRect">
              <a:avLst>
                <a:gd name="adj" fmla="val 0"/>
              </a:avLst>
            </a:prstGeom>
            <a:gradFill>
              <a:gsLst>
                <a:gs pos="0">
                  <a:schemeClr val="bg2">
                    <a:lumMod val="20000"/>
                    <a:lumOff val="80000"/>
                    <a:alpha val="18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grpSp>
      <p:cxnSp>
        <p:nvCxnSpPr>
          <p:cNvPr id="53" name="Straight Connector 52"/>
          <p:cNvCxnSpPr/>
          <p:nvPr/>
        </p:nvCxnSpPr>
        <p:spPr>
          <a:xfrm>
            <a:off x="-47625" y="5461000"/>
            <a:ext cx="9286875" cy="0"/>
          </a:xfrm>
          <a:prstGeom prst="line">
            <a:avLst/>
          </a:prstGeom>
          <a:ln w="1905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571625" y="17823"/>
            <a:ext cx="12136074" cy="4140510"/>
            <a:chOff x="-1066799" y="21388"/>
            <a:chExt cx="16535399" cy="49686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99" y="173788"/>
              <a:ext cx="16535399" cy="48162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16" y="21388"/>
              <a:ext cx="12912921" cy="4816212"/>
            </a:xfrm>
            <a:prstGeom prst="rect">
              <a:avLst/>
            </a:prstGeom>
          </p:spPr>
        </p:pic>
      </p:grpSp>
      <p:sp>
        <p:nvSpPr>
          <p:cNvPr id="5" name="Title 4"/>
          <p:cNvSpPr txBox="1">
            <a:spLocks/>
          </p:cNvSpPr>
          <p:nvPr/>
        </p:nvSpPr>
        <p:spPr>
          <a:xfrm>
            <a:off x="333375" y="254001"/>
            <a:ext cx="7048500"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r>
              <a:rPr lang="en-US" sz="2500" dirty="0"/>
              <a:t>Trustworthy Computing: Working Toward a Safer, More Trusted Internet</a:t>
            </a:r>
            <a:endParaRPr lang="en-US" sz="2500" dirty="0"/>
          </a:p>
        </p:txBody>
      </p:sp>
      <p:grpSp>
        <p:nvGrpSpPr>
          <p:cNvPr id="6" name="Group 5"/>
          <p:cNvGrpSpPr/>
          <p:nvPr/>
        </p:nvGrpSpPr>
        <p:grpSpPr>
          <a:xfrm>
            <a:off x="6718332" y="1090575"/>
            <a:ext cx="1490633" cy="3227426"/>
            <a:chOff x="6781800" y="3625766"/>
            <a:chExt cx="1861289" cy="3022459"/>
          </a:xfrm>
        </p:grpSpPr>
        <p:grpSp>
          <p:nvGrpSpPr>
            <p:cNvPr id="7" name="Group 6"/>
            <p:cNvGrpSpPr/>
            <p:nvPr/>
          </p:nvGrpSpPr>
          <p:grpSpPr>
            <a:xfrm>
              <a:off x="6781800" y="3625766"/>
              <a:ext cx="1861289" cy="3022459"/>
              <a:chOff x="7462903" y="3657600"/>
              <a:chExt cx="1164434" cy="1731453"/>
            </a:xfrm>
          </p:grpSpPr>
          <p:grpSp>
            <p:nvGrpSpPr>
              <p:cNvPr id="9" name="Group 8"/>
              <p:cNvGrpSpPr/>
              <p:nvPr/>
            </p:nvGrpSpPr>
            <p:grpSpPr>
              <a:xfrm>
                <a:off x="7462903" y="3657600"/>
                <a:ext cx="1164434" cy="1731453"/>
                <a:chOff x="6805202" y="1258794"/>
                <a:chExt cx="2051852" cy="3050996"/>
              </a:xfrm>
            </p:grpSpPr>
            <p:grpSp>
              <p:nvGrpSpPr>
                <p:cNvPr id="11" name="Group 10"/>
                <p:cNvGrpSpPr/>
                <p:nvPr/>
              </p:nvGrpSpPr>
              <p:grpSpPr>
                <a:xfrm flipH="1">
                  <a:off x="6925280" y="1258794"/>
                  <a:ext cx="1912886" cy="2113774"/>
                  <a:chOff x="305786" y="1239025"/>
                  <a:chExt cx="1960778" cy="2113774"/>
                </a:xfrm>
              </p:grpSpPr>
              <p:sp>
                <p:nvSpPr>
                  <p:cNvPr id="15" name="Rectangle 1"/>
                  <p:cNvSpPr/>
                  <p:nvPr/>
                </p:nvSpPr>
                <p:spPr bwMode="auto">
                  <a:xfrm>
                    <a:off x="305786" y="1239025"/>
                    <a:ext cx="1960778" cy="2113774"/>
                  </a:xfrm>
                  <a:custGeom>
                    <a:avLst/>
                    <a:gdLst>
                      <a:gd name="connsiteX0" fmla="*/ 0 w 2133600"/>
                      <a:gd name="connsiteY0" fmla="*/ 0 h 4648200"/>
                      <a:gd name="connsiteX1" fmla="*/ 2133600 w 2133600"/>
                      <a:gd name="connsiteY1" fmla="*/ 0 h 4648200"/>
                      <a:gd name="connsiteX2" fmla="*/ 2133600 w 2133600"/>
                      <a:gd name="connsiteY2" fmla="*/ 4648200 h 4648200"/>
                      <a:gd name="connsiteX3" fmla="*/ 0 w 2133600"/>
                      <a:gd name="connsiteY3" fmla="*/ 4648200 h 4648200"/>
                      <a:gd name="connsiteX4" fmla="*/ 0 w 2133600"/>
                      <a:gd name="connsiteY4" fmla="*/ 0 h 4648200"/>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219075 w 2133600"/>
                      <a:gd name="connsiteY0" fmla="*/ 180975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219075 w 2133600"/>
                      <a:gd name="connsiteY5" fmla="*/ 180975 h 4867275"/>
                      <a:gd name="connsiteX0" fmla="*/ 219075 w 2133600"/>
                      <a:gd name="connsiteY0" fmla="*/ 180975 h 4867275"/>
                      <a:gd name="connsiteX1" fmla="*/ 600075 w 2133600"/>
                      <a:gd name="connsiteY1" fmla="*/ 28575 h 4867275"/>
                      <a:gd name="connsiteX2" fmla="*/ 2133600 w 2133600"/>
                      <a:gd name="connsiteY2" fmla="*/ 0 h 4867275"/>
                      <a:gd name="connsiteX3" fmla="*/ 2133600 w 2133600"/>
                      <a:gd name="connsiteY3" fmla="*/ 4648200 h 4867275"/>
                      <a:gd name="connsiteX4" fmla="*/ 390525 w 2133600"/>
                      <a:gd name="connsiteY4" fmla="*/ 4867275 h 4867275"/>
                      <a:gd name="connsiteX5" fmla="*/ 0 w 2133600"/>
                      <a:gd name="connsiteY5" fmla="*/ 4648200 h 4867275"/>
                      <a:gd name="connsiteX6" fmla="*/ 219075 w 2133600"/>
                      <a:gd name="connsiteY6" fmla="*/ 180975 h 4867275"/>
                      <a:gd name="connsiteX0" fmla="*/ 219075 w 2133600"/>
                      <a:gd name="connsiteY0" fmla="*/ 152400 h 4838700"/>
                      <a:gd name="connsiteX1" fmla="*/ 600075 w 2133600"/>
                      <a:gd name="connsiteY1" fmla="*/ 0 h 4838700"/>
                      <a:gd name="connsiteX2" fmla="*/ 2009775 w 2133600"/>
                      <a:gd name="connsiteY2" fmla="*/ 171450 h 4838700"/>
                      <a:gd name="connsiteX3" fmla="*/ 2133600 w 2133600"/>
                      <a:gd name="connsiteY3" fmla="*/ 4619625 h 4838700"/>
                      <a:gd name="connsiteX4" fmla="*/ 390525 w 2133600"/>
                      <a:gd name="connsiteY4" fmla="*/ 4838700 h 4838700"/>
                      <a:gd name="connsiteX5" fmla="*/ 0 w 2133600"/>
                      <a:gd name="connsiteY5" fmla="*/ 4619625 h 4838700"/>
                      <a:gd name="connsiteX6" fmla="*/ 219075 w 2133600"/>
                      <a:gd name="connsiteY6" fmla="*/ 152400 h 4838700"/>
                      <a:gd name="connsiteX0" fmla="*/ 219075 w 2162175"/>
                      <a:gd name="connsiteY0" fmla="*/ 152400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219075 w 2162175"/>
                      <a:gd name="connsiteY6" fmla="*/ 152400 h 4838700"/>
                      <a:gd name="connsiteX0" fmla="*/ 141438 w 2162175"/>
                      <a:gd name="connsiteY0" fmla="*/ 186906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141438 w 2162175"/>
                      <a:gd name="connsiteY6" fmla="*/ 186906 h 4838700"/>
                      <a:gd name="connsiteX0" fmla="*/ 141438 w 2162175"/>
                      <a:gd name="connsiteY0" fmla="*/ 178279 h 4830073"/>
                      <a:gd name="connsiteX1" fmla="*/ 487931 w 2162175"/>
                      <a:gd name="connsiteY1" fmla="*/ 0 h 4830073"/>
                      <a:gd name="connsiteX2" fmla="*/ 2009775 w 2162175"/>
                      <a:gd name="connsiteY2" fmla="*/ 162823 h 4830073"/>
                      <a:gd name="connsiteX3" fmla="*/ 2162175 w 2162175"/>
                      <a:gd name="connsiteY3" fmla="*/ 4601473 h 4830073"/>
                      <a:gd name="connsiteX4" fmla="*/ 390525 w 2162175"/>
                      <a:gd name="connsiteY4" fmla="*/ 4830073 h 4830073"/>
                      <a:gd name="connsiteX5" fmla="*/ 0 w 2162175"/>
                      <a:gd name="connsiteY5" fmla="*/ 4610998 h 4830073"/>
                      <a:gd name="connsiteX6" fmla="*/ 141438 w 2162175"/>
                      <a:gd name="connsiteY6" fmla="*/ 178279 h 4830073"/>
                      <a:gd name="connsiteX0" fmla="*/ 141438 w 2162175"/>
                      <a:gd name="connsiteY0" fmla="*/ 195782 h 4847576"/>
                      <a:gd name="connsiteX1" fmla="*/ 487931 w 2162175"/>
                      <a:gd name="connsiteY1" fmla="*/ 17503 h 4847576"/>
                      <a:gd name="connsiteX2" fmla="*/ 2009775 w 2162175"/>
                      <a:gd name="connsiteY2" fmla="*/ 180326 h 4847576"/>
                      <a:gd name="connsiteX3" fmla="*/ 2162175 w 2162175"/>
                      <a:gd name="connsiteY3" fmla="*/ 4618976 h 4847576"/>
                      <a:gd name="connsiteX4" fmla="*/ 390525 w 2162175"/>
                      <a:gd name="connsiteY4" fmla="*/ 4847576 h 4847576"/>
                      <a:gd name="connsiteX5" fmla="*/ 0 w 2162175"/>
                      <a:gd name="connsiteY5" fmla="*/ 4628501 h 4847576"/>
                      <a:gd name="connsiteX6" fmla="*/ 141438 w 2162175"/>
                      <a:gd name="connsiteY6" fmla="*/ 195782 h 484757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1880379 w 2162175"/>
                      <a:gd name="connsiteY2" fmla="*/ 172472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015526"/>
                      <a:gd name="connsiteY0" fmla="*/ 179302 h 4831096"/>
                      <a:gd name="connsiteX1" fmla="*/ 487931 w 2015526"/>
                      <a:gd name="connsiteY1" fmla="*/ 1023 h 4831096"/>
                      <a:gd name="connsiteX2" fmla="*/ 1880379 w 2015526"/>
                      <a:gd name="connsiteY2" fmla="*/ 172472 h 4831096"/>
                      <a:gd name="connsiteX3" fmla="*/ 2015526 w 2015526"/>
                      <a:gd name="connsiteY3" fmla="*/ 4714639 h 4831096"/>
                      <a:gd name="connsiteX4" fmla="*/ 390525 w 2015526"/>
                      <a:gd name="connsiteY4" fmla="*/ 4831096 h 4831096"/>
                      <a:gd name="connsiteX5" fmla="*/ 0 w 2015526"/>
                      <a:gd name="connsiteY5" fmla="*/ 4612021 h 4831096"/>
                      <a:gd name="connsiteX6" fmla="*/ 141438 w 2015526"/>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2156 w 2017737"/>
                      <a:gd name="connsiteY0" fmla="*/ 179302 h 4856975"/>
                      <a:gd name="connsiteX1" fmla="*/ 488649 w 2017737"/>
                      <a:gd name="connsiteY1" fmla="*/ 1023 h 4856975"/>
                      <a:gd name="connsiteX2" fmla="*/ 1881097 w 2017737"/>
                      <a:gd name="connsiteY2" fmla="*/ 172472 h 4856975"/>
                      <a:gd name="connsiteX3" fmla="*/ 2016244 w 2017737"/>
                      <a:gd name="connsiteY3" fmla="*/ 4714639 h 4856975"/>
                      <a:gd name="connsiteX4" fmla="*/ 253221 w 2017737"/>
                      <a:gd name="connsiteY4" fmla="*/ 4856975 h 4856975"/>
                      <a:gd name="connsiteX5" fmla="*/ 718 w 2017737"/>
                      <a:gd name="connsiteY5" fmla="*/ 4612021 h 4856975"/>
                      <a:gd name="connsiteX6" fmla="*/ 142156 w 2017737"/>
                      <a:gd name="connsiteY6" fmla="*/ 179302 h 4856975"/>
                      <a:gd name="connsiteX0" fmla="*/ 142117 w 2017698"/>
                      <a:gd name="connsiteY0" fmla="*/ 179302 h 4822469"/>
                      <a:gd name="connsiteX1" fmla="*/ 488610 w 2017698"/>
                      <a:gd name="connsiteY1" fmla="*/ 1023 h 4822469"/>
                      <a:gd name="connsiteX2" fmla="*/ 1881058 w 2017698"/>
                      <a:gd name="connsiteY2" fmla="*/ 172472 h 4822469"/>
                      <a:gd name="connsiteX3" fmla="*/ 2016205 w 2017698"/>
                      <a:gd name="connsiteY3" fmla="*/ 4714639 h 4822469"/>
                      <a:gd name="connsiteX4" fmla="*/ 270103 w 2017698"/>
                      <a:gd name="connsiteY4" fmla="*/ 4822469 h 4822469"/>
                      <a:gd name="connsiteX5" fmla="*/ 679 w 2017698"/>
                      <a:gd name="connsiteY5" fmla="*/ 4612021 h 4822469"/>
                      <a:gd name="connsiteX6" fmla="*/ 142117 w 2017698"/>
                      <a:gd name="connsiteY6" fmla="*/ 179302 h 4822469"/>
                      <a:gd name="connsiteX0" fmla="*/ 142117 w 2034482"/>
                      <a:gd name="connsiteY0" fmla="*/ 179302 h 4822469"/>
                      <a:gd name="connsiteX1" fmla="*/ 488610 w 2034482"/>
                      <a:gd name="connsiteY1" fmla="*/ 1023 h 4822469"/>
                      <a:gd name="connsiteX2" fmla="*/ 1881058 w 2034482"/>
                      <a:gd name="connsiteY2" fmla="*/ 172472 h 4822469"/>
                      <a:gd name="connsiteX3" fmla="*/ 2033126 w 2034482"/>
                      <a:gd name="connsiteY3" fmla="*/ 4637001 h 4822469"/>
                      <a:gd name="connsiteX4" fmla="*/ 270103 w 2034482"/>
                      <a:gd name="connsiteY4" fmla="*/ 4822469 h 4822469"/>
                      <a:gd name="connsiteX5" fmla="*/ 679 w 2034482"/>
                      <a:gd name="connsiteY5" fmla="*/ 4612021 h 4822469"/>
                      <a:gd name="connsiteX6" fmla="*/ 142117 w 2034482"/>
                      <a:gd name="connsiteY6" fmla="*/ 179302 h 4822469"/>
                      <a:gd name="connsiteX0" fmla="*/ 175888 w 2068253"/>
                      <a:gd name="connsiteY0" fmla="*/ 179302 h 4822469"/>
                      <a:gd name="connsiteX1" fmla="*/ 522381 w 2068253"/>
                      <a:gd name="connsiteY1" fmla="*/ 1023 h 4822469"/>
                      <a:gd name="connsiteX2" fmla="*/ 1914829 w 2068253"/>
                      <a:gd name="connsiteY2" fmla="*/ 172472 h 4822469"/>
                      <a:gd name="connsiteX3" fmla="*/ 2066897 w 2068253"/>
                      <a:gd name="connsiteY3" fmla="*/ 4637001 h 4822469"/>
                      <a:gd name="connsiteX4" fmla="*/ 303874 w 2068253"/>
                      <a:gd name="connsiteY4" fmla="*/ 4822469 h 4822469"/>
                      <a:gd name="connsiteX5" fmla="*/ 609 w 2068253"/>
                      <a:gd name="connsiteY5" fmla="*/ 4577516 h 4822469"/>
                      <a:gd name="connsiteX6" fmla="*/ 175888 w 2068253"/>
                      <a:gd name="connsiteY6" fmla="*/ 179302 h 4822469"/>
                      <a:gd name="connsiteX0" fmla="*/ 253820 w 2146185"/>
                      <a:gd name="connsiteY0" fmla="*/ 179302 h 4822469"/>
                      <a:gd name="connsiteX1" fmla="*/ 600313 w 2146185"/>
                      <a:gd name="connsiteY1" fmla="*/ 1023 h 4822469"/>
                      <a:gd name="connsiteX2" fmla="*/ 1992761 w 2146185"/>
                      <a:gd name="connsiteY2" fmla="*/ 172472 h 4822469"/>
                      <a:gd name="connsiteX3" fmla="*/ 2144829 w 2146185"/>
                      <a:gd name="connsiteY3" fmla="*/ 4637001 h 4822469"/>
                      <a:gd name="connsiteX4" fmla="*/ 381806 w 2146185"/>
                      <a:gd name="connsiteY4" fmla="*/ 4822469 h 4822469"/>
                      <a:gd name="connsiteX5" fmla="*/ 494 w 2146185"/>
                      <a:gd name="connsiteY5" fmla="*/ 4603395 h 4822469"/>
                      <a:gd name="connsiteX6" fmla="*/ 253820 w 2146185"/>
                      <a:gd name="connsiteY6" fmla="*/ 179302 h 4822469"/>
                      <a:gd name="connsiteX0" fmla="*/ 253820 w 2103244"/>
                      <a:gd name="connsiteY0" fmla="*/ 179302 h 4822469"/>
                      <a:gd name="connsiteX1" fmla="*/ 600313 w 2103244"/>
                      <a:gd name="connsiteY1" fmla="*/ 1023 h 4822469"/>
                      <a:gd name="connsiteX2" fmla="*/ 1992761 w 2103244"/>
                      <a:gd name="connsiteY2" fmla="*/ 172472 h 4822469"/>
                      <a:gd name="connsiteX3" fmla="*/ 2101469 w 2103244"/>
                      <a:gd name="connsiteY3" fmla="*/ 4645627 h 4822469"/>
                      <a:gd name="connsiteX4" fmla="*/ 381806 w 2103244"/>
                      <a:gd name="connsiteY4" fmla="*/ 4822469 h 4822469"/>
                      <a:gd name="connsiteX5" fmla="*/ 494 w 2103244"/>
                      <a:gd name="connsiteY5" fmla="*/ 4603395 h 4822469"/>
                      <a:gd name="connsiteX6" fmla="*/ 253820 w 2103244"/>
                      <a:gd name="connsiteY6" fmla="*/ 179302 h 4822469"/>
                      <a:gd name="connsiteX0" fmla="*/ 193116 w 2103244"/>
                      <a:gd name="connsiteY0" fmla="*/ 179302 h 4822469"/>
                      <a:gd name="connsiteX1" fmla="*/ 600313 w 2103244"/>
                      <a:gd name="connsiteY1" fmla="*/ 1023 h 4822469"/>
                      <a:gd name="connsiteX2" fmla="*/ 1992761 w 2103244"/>
                      <a:gd name="connsiteY2" fmla="*/ 172472 h 4822469"/>
                      <a:gd name="connsiteX3" fmla="*/ 2101469 w 2103244"/>
                      <a:gd name="connsiteY3" fmla="*/ 4645627 h 4822469"/>
                      <a:gd name="connsiteX4" fmla="*/ 381806 w 2103244"/>
                      <a:gd name="connsiteY4" fmla="*/ 4822469 h 4822469"/>
                      <a:gd name="connsiteX5" fmla="*/ 494 w 2103244"/>
                      <a:gd name="connsiteY5" fmla="*/ 4603395 h 4822469"/>
                      <a:gd name="connsiteX6" fmla="*/ 193116 w 2103244"/>
                      <a:gd name="connsiteY6" fmla="*/ 179302 h 4822469"/>
                      <a:gd name="connsiteX0" fmla="*/ 80569 w 1990697"/>
                      <a:gd name="connsiteY0" fmla="*/ 179302 h 4822469"/>
                      <a:gd name="connsiteX1" fmla="*/ 487766 w 1990697"/>
                      <a:gd name="connsiteY1" fmla="*/ 1023 h 4822469"/>
                      <a:gd name="connsiteX2" fmla="*/ 1880214 w 1990697"/>
                      <a:gd name="connsiteY2" fmla="*/ 172472 h 4822469"/>
                      <a:gd name="connsiteX3" fmla="*/ 1988922 w 1990697"/>
                      <a:gd name="connsiteY3" fmla="*/ 4645627 h 4822469"/>
                      <a:gd name="connsiteX4" fmla="*/ 269259 w 1990697"/>
                      <a:gd name="connsiteY4" fmla="*/ 4822469 h 4822469"/>
                      <a:gd name="connsiteX5" fmla="*/ 681 w 1990697"/>
                      <a:gd name="connsiteY5" fmla="*/ 1946459 h 4822469"/>
                      <a:gd name="connsiteX6" fmla="*/ 80569 w 1990697"/>
                      <a:gd name="connsiteY6" fmla="*/ 179302 h 4822469"/>
                      <a:gd name="connsiteX0" fmla="*/ 80416 w 1990544"/>
                      <a:gd name="connsiteY0" fmla="*/ 179302 h 4645627"/>
                      <a:gd name="connsiteX1" fmla="*/ 487613 w 1990544"/>
                      <a:gd name="connsiteY1" fmla="*/ 1023 h 4645627"/>
                      <a:gd name="connsiteX2" fmla="*/ 1880061 w 1990544"/>
                      <a:gd name="connsiteY2" fmla="*/ 172472 h 4645627"/>
                      <a:gd name="connsiteX3" fmla="*/ 1988769 w 1990544"/>
                      <a:gd name="connsiteY3" fmla="*/ 4645627 h 4645627"/>
                      <a:gd name="connsiteX4" fmla="*/ 355825 w 1990544"/>
                      <a:gd name="connsiteY4" fmla="*/ 2148280 h 4645627"/>
                      <a:gd name="connsiteX5" fmla="*/ 528 w 1990544"/>
                      <a:gd name="connsiteY5" fmla="*/ 1946459 h 4645627"/>
                      <a:gd name="connsiteX6" fmla="*/ 80416 w 1990544"/>
                      <a:gd name="connsiteY6" fmla="*/ 179302 h 4645627"/>
                      <a:gd name="connsiteX0" fmla="*/ 80416 w 1922910"/>
                      <a:gd name="connsiteY0" fmla="*/ 179302 h 2148280"/>
                      <a:gd name="connsiteX1" fmla="*/ 487613 w 1922910"/>
                      <a:gd name="connsiteY1" fmla="*/ 1023 h 2148280"/>
                      <a:gd name="connsiteX2" fmla="*/ 1880061 w 1922910"/>
                      <a:gd name="connsiteY2" fmla="*/ 172472 h 2148280"/>
                      <a:gd name="connsiteX3" fmla="*/ 1919394 w 1922910"/>
                      <a:gd name="connsiteY3" fmla="*/ 2100834 h 2148280"/>
                      <a:gd name="connsiteX4" fmla="*/ 355825 w 1922910"/>
                      <a:gd name="connsiteY4" fmla="*/ 2148280 h 2148280"/>
                      <a:gd name="connsiteX5" fmla="*/ 528 w 1922910"/>
                      <a:gd name="connsiteY5" fmla="*/ 1946459 h 2148280"/>
                      <a:gd name="connsiteX6" fmla="*/ 80416 w 1922910"/>
                      <a:gd name="connsiteY6" fmla="*/ 179302 h 2148280"/>
                      <a:gd name="connsiteX0" fmla="*/ 80482 w 1922976"/>
                      <a:gd name="connsiteY0" fmla="*/ 179302 h 2113774"/>
                      <a:gd name="connsiteX1" fmla="*/ 487679 w 1922976"/>
                      <a:gd name="connsiteY1" fmla="*/ 1023 h 2113774"/>
                      <a:gd name="connsiteX2" fmla="*/ 1880127 w 1922976"/>
                      <a:gd name="connsiteY2" fmla="*/ 172472 h 2113774"/>
                      <a:gd name="connsiteX3" fmla="*/ 1919460 w 1922976"/>
                      <a:gd name="connsiteY3" fmla="*/ 2100834 h 2113774"/>
                      <a:gd name="connsiteX4" fmla="*/ 312532 w 1922976"/>
                      <a:gd name="connsiteY4" fmla="*/ 2113774 h 2113774"/>
                      <a:gd name="connsiteX5" fmla="*/ 594 w 1922976"/>
                      <a:gd name="connsiteY5" fmla="*/ 1946459 h 2113774"/>
                      <a:gd name="connsiteX6" fmla="*/ 80482 w 1922976"/>
                      <a:gd name="connsiteY6" fmla="*/ 179302 h 211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2976" h="2113774">
                        <a:moveTo>
                          <a:pt x="80482" y="179302"/>
                        </a:moveTo>
                        <a:cubicBezTo>
                          <a:pt x="74911" y="169777"/>
                          <a:pt x="493250" y="-15331"/>
                          <a:pt x="487679" y="1023"/>
                        </a:cubicBezTo>
                        <a:cubicBezTo>
                          <a:pt x="503255" y="3539"/>
                          <a:pt x="1864552" y="161330"/>
                          <a:pt x="1880127" y="172472"/>
                        </a:cubicBezTo>
                        <a:cubicBezTo>
                          <a:pt x="1879168" y="159652"/>
                          <a:pt x="1937671" y="2087775"/>
                          <a:pt x="1919460" y="2100834"/>
                        </a:cubicBezTo>
                        <a:cubicBezTo>
                          <a:pt x="1909396" y="2092207"/>
                          <a:pt x="283957" y="2113774"/>
                          <a:pt x="312532" y="2113774"/>
                        </a:cubicBezTo>
                        <a:cubicBezTo>
                          <a:pt x="315707" y="2107424"/>
                          <a:pt x="-15880" y="1950472"/>
                          <a:pt x="594" y="1946459"/>
                        </a:cubicBezTo>
                        <a:cubicBezTo>
                          <a:pt x="4608" y="1969882"/>
                          <a:pt x="76468" y="173132"/>
                          <a:pt x="80482" y="179302"/>
                        </a:cubicBezTo>
                        <a:close/>
                      </a:path>
                    </a:pathLst>
                  </a:custGeom>
                  <a:gradFill flip="none" rotWithShape="1">
                    <a:gsLst>
                      <a:gs pos="0">
                        <a:schemeClr val="bg1">
                          <a:alpha val="64000"/>
                        </a:schemeClr>
                      </a:gs>
                      <a:gs pos="50000">
                        <a:schemeClr val="bg1">
                          <a:alpha val="29000"/>
                        </a:schemeClr>
                      </a:gs>
                      <a:gs pos="88000">
                        <a:schemeClr val="bg1">
                          <a:alpha val="32000"/>
                        </a:schemeClr>
                      </a:gs>
                    </a:gsLst>
                    <a:lin ang="2700000" scaled="0"/>
                    <a:tileRect/>
                  </a:gradFill>
                  <a:ln>
                    <a:solidFill>
                      <a:schemeClr val="bg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cxnSp>
                <p:nvCxnSpPr>
                  <p:cNvPr id="16" name="Straight Connector 15"/>
                  <p:cNvCxnSpPr/>
                  <p:nvPr/>
                </p:nvCxnSpPr>
                <p:spPr>
                  <a:xfrm flipH="1">
                    <a:off x="664317" y="1282820"/>
                    <a:ext cx="101999" cy="2061713"/>
                  </a:xfrm>
                  <a:prstGeom prst="line">
                    <a:avLst/>
                  </a:prstGeom>
                  <a:gradFill flip="none" rotWithShape="1">
                    <a:gsLst>
                      <a:gs pos="0">
                        <a:schemeClr val="bg1">
                          <a:alpha val="64000"/>
                        </a:schemeClr>
                      </a:gs>
                      <a:gs pos="50000">
                        <a:schemeClr val="bg1">
                          <a:alpha val="29000"/>
                        </a:schemeClr>
                      </a:gs>
                      <a:gs pos="88000">
                        <a:schemeClr val="bg1">
                          <a:alpha val="32000"/>
                        </a:schemeClr>
                      </a:gs>
                    </a:gsLst>
                    <a:lin ang="2700000" scaled="0"/>
                    <a:tileRect/>
                  </a:gradFill>
                  <a:ln>
                    <a:solidFill>
                      <a:schemeClr val="bg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cxnSp>
            </p:grpSp>
            <p:sp>
              <p:nvSpPr>
                <p:cNvPr id="12" name="Rounded Rectangle 47"/>
                <p:cNvSpPr/>
                <p:nvPr/>
              </p:nvSpPr>
              <p:spPr bwMode="auto">
                <a:xfrm flipH="1">
                  <a:off x="6934198" y="2622599"/>
                  <a:ext cx="1545540" cy="749393"/>
                </a:xfrm>
                <a:custGeom>
                  <a:avLst/>
                  <a:gdLst>
                    <a:gd name="connsiteX0" fmla="*/ 0 w 1613554"/>
                    <a:gd name="connsiteY0" fmla="*/ 0 h 668876"/>
                    <a:gd name="connsiteX1" fmla="*/ 0 w 1613554"/>
                    <a:gd name="connsiteY1" fmla="*/ 0 h 668876"/>
                    <a:gd name="connsiteX2" fmla="*/ 1613554 w 1613554"/>
                    <a:gd name="connsiteY2" fmla="*/ 0 h 668876"/>
                    <a:gd name="connsiteX3" fmla="*/ 1613554 w 1613554"/>
                    <a:gd name="connsiteY3" fmla="*/ 0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0 w 1613554"/>
                    <a:gd name="connsiteY0" fmla="*/ 0 h 668876"/>
                    <a:gd name="connsiteX1" fmla="*/ 0 w 1613554"/>
                    <a:gd name="connsiteY1" fmla="*/ 0 h 668876"/>
                    <a:gd name="connsiteX2" fmla="*/ 1613554 w 1613554"/>
                    <a:gd name="connsiteY2" fmla="*/ 0 h 668876"/>
                    <a:gd name="connsiteX3" fmla="*/ 1570422 w 1613554"/>
                    <a:gd name="connsiteY3" fmla="*/ 34506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25880 w 1613554"/>
                    <a:gd name="connsiteY0" fmla="*/ 0 h 677502"/>
                    <a:gd name="connsiteX1" fmla="*/ 0 w 1613554"/>
                    <a:gd name="connsiteY1" fmla="*/ 8626 h 677502"/>
                    <a:gd name="connsiteX2" fmla="*/ 1613554 w 1613554"/>
                    <a:gd name="connsiteY2" fmla="*/ 8626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58767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596302"/>
                    <a:gd name="connsiteY0" fmla="*/ 0 h 703381"/>
                    <a:gd name="connsiteX1" fmla="*/ 0 w 1596302"/>
                    <a:gd name="connsiteY1" fmla="*/ 8626 h 703381"/>
                    <a:gd name="connsiteX2" fmla="*/ 1561796 w 1596302"/>
                    <a:gd name="connsiteY2" fmla="*/ 51758 h 703381"/>
                    <a:gd name="connsiteX3" fmla="*/ 1570422 w 1596302"/>
                    <a:gd name="connsiteY3" fmla="*/ 43132 h 703381"/>
                    <a:gd name="connsiteX4" fmla="*/ 1596302 w 1596302"/>
                    <a:gd name="connsiteY4" fmla="*/ 703381 h 703381"/>
                    <a:gd name="connsiteX5" fmla="*/ 1587674 w 1596302"/>
                    <a:gd name="connsiteY5" fmla="*/ 677502 h 703381"/>
                    <a:gd name="connsiteX6" fmla="*/ 0 w 1596302"/>
                    <a:gd name="connsiteY6" fmla="*/ 677502 h 703381"/>
                    <a:gd name="connsiteX7" fmla="*/ 0 w 1596302"/>
                    <a:gd name="connsiteY7" fmla="*/ 677502 h 703381"/>
                    <a:gd name="connsiteX8" fmla="*/ 25880 w 1596302"/>
                    <a:gd name="connsiteY8" fmla="*/ 0 h 703381"/>
                    <a:gd name="connsiteX0" fmla="*/ 25880 w 1743787"/>
                    <a:gd name="connsiteY0" fmla="*/ 0 h 677502"/>
                    <a:gd name="connsiteX1" fmla="*/ 0 w 1743787"/>
                    <a:gd name="connsiteY1" fmla="*/ 8626 h 677502"/>
                    <a:gd name="connsiteX2" fmla="*/ 1561796 w 1743787"/>
                    <a:gd name="connsiteY2" fmla="*/ 51758 h 677502"/>
                    <a:gd name="connsiteX3" fmla="*/ 1570422 w 1743787"/>
                    <a:gd name="connsiteY3" fmla="*/ 43132 h 677502"/>
                    <a:gd name="connsiteX4" fmla="*/ 1743787 w 1743787"/>
                    <a:gd name="connsiteY4" fmla="*/ 539479 h 677502"/>
                    <a:gd name="connsiteX5" fmla="*/ 1587674 w 1743787"/>
                    <a:gd name="connsiteY5" fmla="*/ 677502 h 677502"/>
                    <a:gd name="connsiteX6" fmla="*/ 0 w 1743787"/>
                    <a:gd name="connsiteY6" fmla="*/ 677502 h 677502"/>
                    <a:gd name="connsiteX7" fmla="*/ 0 w 1743787"/>
                    <a:gd name="connsiteY7" fmla="*/ 677502 h 677502"/>
                    <a:gd name="connsiteX8" fmla="*/ 25880 w 1743787"/>
                    <a:gd name="connsiteY8" fmla="*/ 0 h 677502"/>
                    <a:gd name="connsiteX0" fmla="*/ 25880 w 1587674"/>
                    <a:gd name="connsiteY0" fmla="*/ 0 h 677502"/>
                    <a:gd name="connsiteX1" fmla="*/ 0 w 1587674"/>
                    <a:gd name="connsiteY1" fmla="*/ 8626 h 677502"/>
                    <a:gd name="connsiteX2" fmla="*/ 1561796 w 1587674"/>
                    <a:gd name="connsiteY2" fmla="*/ 51758 h 677502"/>
                    <a:gd name="connsiteX3" fmla="*/ 1570422 w 1587674"/>
                    <a:gd name="connsiteY3" fmla="*/ 43132 h 677502"/>
                    <a:gd name="connsiteX4" fmla="*/ 1587674 w 1587674"/>
                    <a:gd name="connsiteY4" fmla="*/ 677502 h 677502"/>
                    <a:gd name="connsiteX5" fmla="*/ 0 w 1587674"/>
                    <a:gd name="connsiteY5" fmla="*/ 677502 h 677502"/>
                    <a:gd name="connsiteX6" fmla="*/ 0 w 1587674"/>
                    <a:gd name="connsiteY6" fmla="*/ 677502 h 677502"/>
                    <a:gd name="connsiteX7" fmla="*/ 25880 w 1587674"/>
                    <a:gd name="connsiteY7" fmla="*/ 0 h 677502"/>
                    <a:gd name="connsiteX0" fmla="*/ 25880 w 1587674"/>
                    <a:gd name="connsiteY0" fmla="*/ 0 h 694754"/>
                    <a:gd name="connsiteX1" fmla="*/ 0 w 1587674"/>
                    <a:gd name="connsiteY1" fmla="*/ 8626 h 694754"/>
                    <a:gd name="connsiteX2" fmla="*/ 1561796 w 1587674"/>
                    <a:gd name="connsiteY2" fmla="*/ 51758 h 694754"/>
                    <a:gd name="connsiteX3" fmla="*/ 1570422 w 1587674"/>
                    <a:gd name="connsiteY3" fmla="*/ 43132 h 694754"/>
                    <a:gd name="connsiteX4" fmla="*/ 1587674 w 1587674"/>
                    <a:gd name="connsiteY4" fmla="*/ 694754 h 694754"/>
                    <a:gd name="connsiteX5" fmla="*/ 0 w 1587674"/>
                    <a:gd name="connsiteY5" fmla="*/ 677502 h 694754"/>
                    <a:gd name="connsiteX6" fmla="*/ 0 w 1587674"/>
                    <a:gd name="connsiteY6" fmla="*/ 677502 h 694754"/>
                    <a:gd name="connsiteX7" fmla="*/ 25880 w 1587674"/>
                    <a:gd name="connsiteY7" fmla="*/ 0 h 694754"/>
                    <a:gd name="connsiteX0" fmla="*/ 0 w 1587674"/>
                    <a:gd name="connsiteY0" fmla="*/ 668876 h 686128"/>
                    <a:gd name="connsiteX1" fmla="*/ 0 w 1587674"/>
                    <a:gd name="connsiteY1" fmla="*/ 0 h 686128"/>
                    <a:gd name="connsiteX2" fmla="*/ 1561796 w 1587674"/>
                    <a:gd name="connsiteY2" fmla="*/ 43132 h 686128"/>
                    <a:gd name="connsiteX3" fmla="*/ 1570422 w 1587674"/>
                    <a:gd name="connsiteY3" fmla="*/ 34506 h 686128"/>
                    <a:gd name="connsiteX4" fmla="*/ 1587674 w 1587674"/>
                    <a:gd name="connsiteY4" fmla="*/ 686128 h 686128"/>
                    <a:gd name="connsiteX5" fmla="*/ 0 w 1587674"/>
                    <a:gd name="connsiteY5" fmla="*/ 668876 h 686128"/>
                    <a:gd name="connsiteX6" fmla="*/ 0 w 1587674"/>
                    <a:gd name="connsiteY6" fmla="*/ 668876 h 686128"/>
                    <a:gd name="connsiteX0" fmla="*/ 0 w 1587674"/>
                    <a:gd name="connsiteY0" fmla="*/ 641580 h 658832"/>
                    <a:gd name="connsiteX1" fmla="*/ 19794 w 1587674"/>
                    <a:gd name="connsiteY1" fmla="*/ 0 h 658832"/>
                    <a:gd name="connsiteX2" fmla="*/ 1561796 w 1587674"/>
                    <a:gd name="connsiteY2" fmla="*/ 15836 h 658832"/>
                    <a:gd name="connsiteX3" fmla="*/ 1570422 w 1587674"/>
                    <a:gd name="connsiteY3" fmla="*/ 7210 h 658832"/>
                    <a:gd name="connsiteX4" fmla="*/ 1587674 w 1587674"/>
                    <a:gd name="connsiteY4" fmla="*/ 658832 h 658832"/>
                    <a:gd name="connsiteX5" fmla="*/ 0 w 1587674"/>
                    <a:gd name="connsiteY5" fmla="*/ 641580 h 658832"/>
                    <a:gd name="connsiteX6" fmla="*/ 0 w 1587674"/>
                    <a:gd name="connsiteY6" fmla="*/ 641580 h 658832"/>
                    <a:gd name="connsiteX0" fmla="*/ 0 w 1587674"/>
                    <a:gd name="connsiteY0" fmla="*/ 659383 h 676635"/>
                    <a:gd name="connsiteX1" fmla="*/ 39364 w 1587674"/>
                    <a:gd name="connsiteY1" fmla="*/ 0 h 676635"/>
                    <a:gd name="connsiteX2" fmla="*/ 1561796 w 1587674"/>
                    <a:gd name="connsiteY2" fmla="*/ 33639 h 676635"/>
                    <a:gd name="connsiteX3" fmla="*/ 1570422 w 1587674"/>
                    <a:gd name="connsiteY3" fmla="*/ 25013 h 676635"/>
                    <a:gd name="connsiteX4" fmla="*/ 1587674 w 1587674"/>
                    <a:gd name="connsiteY4" fmla="*/ 676635 h 676635"/>
                    <a:gd name="connsiteX5" fmla="*/ 0 w 1587674"/>
                    <a:gd name="connsiteY5" fmla="*/ 659383 h 676635"/>
                    <a:gd name="connsiteX6" fmla="*/ 0 w 1587674"/>
                    <a:gd name="connsiteY6" fmla="*/ 659383 h 67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7674" h="676635">
                      <a:moveTo>
                        <a:pt x="0" y="659383"/>
                      </a:moveTo>
                      <a:lnTo>
                        <a:pt x="39364" y="0"/>
                      </a:lnTo>
                      <a:lnTo>
                        <a:pt x="1561796" y="33639"/>
                      </a:lnTo>
                      <a:lnTo>
                        <a:pt x="1570422" y="25013"/>
                      </a:lnTo>
                      <a:lnTo>
                        <a:pt x="1587674" y="676635"/>
                      </a:lnTo>
                      <a:lnTo>
                        <a:pt x="0" y="659383"/>
                      </a:lnTo>
                      <a:lnTo>
                        <a:pt x="0" y="659383"/>
                      </a:lnTo>
                      <a:close/>
                    </a:path>
                  </a:pathLst>
                </a:custGeom>
                <a:gradFill flip="none" rotWithShape="1">
                  <a:gsLst>
                    <a:gs pos="1000">
                      <a:srgbClr val="C00000">
                        <a:alpha val="11000"/>
                      </a:srgbClr>
                    </a:gs>
                    <a:gs pos="52000">
                      <a:srgbClr val="C00000">
                        <a:alpha val="41000"/>
                      </a:srgbClr>
                    </a:gs>
                    <a:gs pos="100000">
                      <a:srgbClr val="C00000">
                        <a:alpha val="11000"/>
                      </a:srgbClr>
                    </a:gs>
                  </a:gsLst>
                  <a:lin ang="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3" name="Rectangle 12"/>
                <p:cNvSpPr/>
                <p:nvPr/>
              </p:nvSpPr>
              <p:spPr>
                <a:xfrm>
                  <a:off x="6805202" y="2750251"/>
                  <a:ext cx="1643452" cy="257007"/>
                </a:xfrm>
                <a:prstGeom prst="rect">
                  <a:avLst/>
                </a:prstGeom>
              </p:spPr>
              <p:txBody>
                <a:bodyPr wrap="square">
                  <a:spAutoFit/>
                </a:bodyPr>
                <a:lstStyle/>
                <a:p>
                  <a:pPr marL="64008" algn="ctr" defTabSz="640054">
                    <a:lnSpc>
                      <a:spcPts val="1400"/>
                    </a:lnSpc>
                    <a:spcBef>
                      <a:spcPts val="420"/>
                    </a:spcBef>
                    <a:spcAft>
                      <a:spcPts val="420"/>
                    </a:spcAft>
                  </a:pPr>
                  <a:r>
                    <a:rPr lang="en-US" dirty="0">
                      <a:ln w="3175">
                        <a:noFill/>
                      </a:ln>
                      <a:effectLst>
                        <a:outerShdw blurRad="38100" dist="38100" dir="2700000" algn="tl">
                          <a:srgbClr val="000000">
                            <a:alpha val="43137"/>
                          </a:srgbClr>
                        </a:outerShdw>
                      </a:effectLst>
                      <a:latin typeface="Segoe UI Semibold" pitchFamily="34" charset="0"/>
                      <a:ea typeface="Segoe UI" pitchFamily="34" charset="0"/>
                      <a:cs typeface="Segoe UI" pitchFamily="34" charset="0"/>
                    </a:rPr>
                    <a:t>Business</a:t>
                  </a:r>
                </a:p>
              </p:txBody>
            </p:sp>
            <p:sp>
              <p:nvSpPr>
                <p:cNvPr id="14" name="Rectangle 1"/>
                <p:cNvSpPr/>
                <p:nvPr/>
              </p:nvSpPr>
              <p:spPr bwMode="auto">
                <a:xfrm rot="10800000" flipH="1">
                  <a:off x="6925280" y="3218020"/>
                  <a:ext cx="1931774" cy="1091770"/>
                </a:xfrm>
                <a:custGeom>
                  <a:avLst/>
                  <a:gdLst>
                    <a:gd name="connsiteX0" fmla="*/ 0 w 2108909"/>
                    <a:gd name="connsiteY0" fmla="*/ 0 h 1066800"/>
                    <a:gd name="connsiteX1" fmla="*/ 2108909 w 2108909"/>
                    <a:gd name="connsiteY1" fmla="*/ 0 h 1066800"/>
                    <a:gd name="connsiteX2" fmla="*/ 2108909 w 2108909"/>
                    <a:gd name="connsiteY2" fmla="*/ 1066800 h 1066800"/>
                    <a:gd name="connsiteX3" fmla="*/ 0 w 2108909"/>
                    <a:gd name="connsiteY3" fmla="*/ 1066800 h 1066800"/>
                    <a:gd name="connsiteX4" fmla="*/ 0 w 2108909"/>
                    <a:gd name="connsiteY4" fmla="*/ 0 h 1066800"/>
                    <a:gd name="connsiteX0" fmla="*/ 0 w 2108909"/>
                    <a:gd name="connsiteY0" fmla="*/ 0 h 1066817"/>
                    <a:gd name="connsiteX1" fmla="*/ 2108909 w 2108909"/>
                    <a:gd name="connsiteY1" fmla="*/ 0 h 1066817"/>
                    <a:gd name="connsiteX2" fmla="*/ 2108909 w 2108909"/>
                    <a:gd name="connsiteY2" fmla="*/ 1066800 h 1066817"/>
                    <a:gd name="connsiteX3" fmla="*/ 1814995 w 2108909"/>
                    <a:gd name="connsiteY3" fmla="*/ 777834 h 1066817"/>
                    <a:gd name="connsiteX4" fmla="*/ 0 w 2108909"/>
                    <a:gd name="connsiteY4" fmla="*/ 1066800 h 1066817"/>
                    <a:gd name="connsiteX5" fmla="*/ 0 w 2108909"/>
                    <a:gd name="connsiteY5" fmla="*/ 0 h 1066817"/>
                    <a:gd name="connsiteX0" fmla="*/ 23751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23751 w 2132660"/>
                    <a:gd name="connsiteY5" fmla="*/ 0 h 1066817"/>
                    <a:gd name="connsiteX0" fmla="*/ 160317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7"/>
                    <a:gd name="connsiteX1" fmla="*/ 2037658 w 2132660"/>
                    <a:gd name="connsiteY1" fmla="*/ 5938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8"/>
                    <a:gd name="connsiteX1" fmla="*/ 2037658 w 2132660"/>
                    <a:gd name="connsiteY1" fmla="*/ 5938 h 1066818"/>
                    <a:gd name="connsiteX2" fmla="*/ 2132660 w 2132660"/>
                    <a:gd name="connsiteY2" fmla="*/ 1066800 h 1066818"/>
                    <a:gd name="connsiteX3" fmla="*/ 1838746 w 2132660"/>
                    <a:gd name="connsiteY3" fmla="*/ 777834 h 1066818"/>
                    <a:gd name="connsiteX4" fmla="*/ 0 w 2132660"/>
                    <a:gd name="connsiteY4" fmla="*/ 971798 h 1066818"/>
                    <a:gd name="connsiteX5" fmla="*/ 160317 w 2132660"/>
                    <a:gd name="connsiteY5" fmla="*/ 0 h 1066818"/>
                    <a:gd name="connsiteX0" fmla="*/ 160317 w 2132720"/>
                    <a:gd name="connsiteY0" fmla="*/ 0 h 1066983"/>
                    <a:gd name="connsiteX1" fmla="*/ 2037658 w 2132720"/>
                    <a:gd name="connsiteY1" fmla="*/ 5938 h 1066983"/>
                    <a:gd name="connsiteX2" fmla="*/ 2132660 w 2132720"/>
                    <a:gd name="connsiteY2" fmla="*/ 1066800 h 1066983"/>
                    <a:gd name="connsiteX3" fmla="*/ 1838746 w 2132720"/>
                    <a:gd name="connsiteY3" fmla="*/ 777834 h 1066983"/>
                    <a:gd name="connsiteX4" fmla="*/ 0 w 2132720"/>
                    <a:gd name="connsiteY4" fmla="*/ 971798 h 1066983"/>
                    <a:gd name="connsiteX5" fmla="*/ 160317 w 2132720"/>
                    <a:gd name="connsiteY5" fmla="*/ 0 h 1066983"/>
                    <a:gd name="connsiteX0" fmla="*/ 160317 w 2132716"/>
                    <a:gd name="connsiteY0" fmla="*/ 0 h 1066989"/>
                    <a:gd name="connsiteX1" fmla="*/ 2037658 w 2132716"/>
                    <a:gd name="connsiteY1" fmla="*/ 5938 h 1066989"/>
                    <a:gd name="connsiteX2" fmla="*/ 2132660 w 2132716"/>
                    <a:gd name="connsiteY2" fmla="*/ 1066800 h 1066989"/>
                    <a:gd name="connsiteX3" fmla="*/ 1814933 w 2132716"/>
                    <a:gd name="connsiteY3" fmla="*/ 787359 h 1066989"/>
                    <a:gd name="connsiteX4" fmla="*/ 0 w 2132716"/>
                    <a:gd name="connsiteY4" fmla="*/ 971798 h 1066989"/>
                    <a:gd name="connsiteX5" fmla="*/ 160317 w 2132716"/>
                    <a:gd name="connsiteY5" fmla="*/ 0 h 1066989"/>
                    <a:gd name="connsiteX0" fmla="*/ 160317 w 2132712"/>
                    <a:gd name="connsiteY0" fmla="*/ 0 h 1066989"/>
                    <a:gd name="connsiteX1" fmla="*/ 2037658 w 2132712"/>
                    <a:gd name="connsiteY1" fmla="*/ 5938 h 1066989"/>
                    <a:gd name="connsiteX2" fmla="*/ 2132660 w 2132712"/>
                    <a:gd name="connsiteY2" fmla="*/ 1066800 h 1066989"/>
                    <a:gd name="connsiteX3" fmla="*/ 1791120 w 2132712"/>
                    <a:gd name="connsiteY3" fmla="*/ 787359 h 1066989"/>
                    <a:gd name="connsiteX4" fmla="*/ 0 w 2132712"/>
                    <a:gd name="connsiteY4" fmla="*/ 971798 h 1066989"/>
                    <a:gd name="connsiteX5" fmla="*/ 160317 w 2132712"/>
                    <a:gd name="connsiteY5" fmla="*/ 0 h 1066989"/>
                    <a:gd name="connsiteX0" fmla="*/ 160317 w 2108904"/>
                    <a:gd name="connsiteY0" fmla="*/ 0 h 1038435"/>
                    <a:gd name="connsiteX1" fmla="*/ 2037658 w 2108904"/>
                    <a:gd name="connsiteY1" fmla="*/ 5938 h 1038435"/>
                    <a:gd name="connsiteX2" fmla="*/ 2108848 w 2108904"/>
                    <a:gd name="connsiteY2" fmla="*/ 1038225 h 1038435"/>
                    <a:gd name="connsiteX3" fmla="*/ 1791120 w 2108904"/>
                    <a:gd name="connsiteY3" fmla="*/ 787359 h 1038435"/>
                    <a:gd name="connsiteX4" fmla="*/ 0 w 2108904"/>
                    <a:gd name="connsiteY4" fmla="*/ 971798 h 1038435"/>
                    <a:gd name="connsiteX5" fmla="*/ 160317 w 2108904"/>
                    <a:gd name="connsiteY5" fmla="*/ 0 h 1038435"/>
                    <a:gd name="connsiteX0" fmla="*/ 174604 w 2123191"/>
                    <a:gd name="connsiteY0" fmla="*/ 0 h 1038435"/>
                    <a:gd name="connsiteX1" fmla="*/ 2051945 w 2123191"/>
                    <a:gd name="connsiteY1" fmla="*/ 5938 h 1038435"/>
                    <a:gd name="connsiteX2" fmla="*/ 2123135 w 2123191"/>
                    <a:gd name="connsiteY2" fmla="*/ 1038225 h 1038435"/>
                    <a:gd name="connsiteX3" fmla="*/ 1805407 w 2123191"/>
                    <a:gd name="connsiteY3" fmla="*/ 787359 h 1038435"/>
                    <a:gd name="connsiteX4" fmla="*/ 0 w 2123191"/>
                    <a:gd name="connsiteY4" fmla="*/ 981323 h 1038435"/>
                    <a:gd name="connsiteX5" fmla="*/ 174604 w 2123191"/>
                    <a:gd name="connsiteY5" fmla="*/ 0 h 1038435"/>
                    <a:gd name="connsiteX0" fmla="*/ 165062 w 2113649"/>
                    <a:gd name="connsiteY0" fmla="*/ 0 h 1038435"/>
                    <a:gd name="connsiteX1" fmla="*/ 2042403 w 2113649"/>
                    <a:gd name="connsiteY1" fmla="*/ 5938 h 1038435"/>
                    <a:gd name="connsiteX2" fmla="*/ 2113593 w 2113649"/>
                    <a:gd name="connsiteY2" fmla="*/ 1038225 h 1038435"/>
                    <a:gd name="connsiteX3" fmla="*/ 1795865 w 2113649"/>
                    <a:gd name="connsiteY3" fmla="*/ 787359 h 1038435"/>
                    <a:gd name="connsiteX4" fmla="*/ 0 w 2113649"/>
                    <a:gd name="connsiteY4" fmla="*/ 971798 h 1038435"/>
                    <a:gd name="connsiteX5" fmla="*/ 165062 w 2113649"/>
                    <a:gd name="connsiteY5" fmla="*/ 0 h 1038435"/>
                    <a:gd name="connsiteX0" fmla="*/ 165062 w 2113649"/>
                    <a:gd name="connsiteY0" fmla="*/ 0 h 1047953"/>
                    <a:gd name="connsiteX1" fmla="*/ 2042403 w 2113649"/>
                    <a:gd name="connsiteY1" fmla="*/ 5938 h 1047953"/>
                    <a:gd name="connsiteX2" fmla="*/ 2113593 w 2113649"/>
                    <a:gd name="connsiteY2" fmla="*/ 1047750 h 1047953"/>
                    <a:gd name="connsiteX3" fmla="*/ 1795865 w 2113649"/>
                    <a:gd name="connsiteY3" fmla="*/ 787359 h 1047953"/>
                    <a:gd name="connsiteX4" fmla="*/ 0 w 2113649"/>
                    <a:gd name="connsiteY4" fmla="*/ 971798 h 1047953"/>
                    <a:gd name="connsiteX5" fmla="*/ 165062 w 2113649"/>
                    <a:gd name="connsiteY5" fmla="*/ 0 h 1047953"/>
                    <a:gd name="connsiteX0" fmla="*/ 165062 w 2061176"/>
                    <a:gd name="connsiteY0" fmla="*/ 0 h 1037884"/>
                    <a:gd name="connsiteX1" fmla="*/ 2042403 w 2061176"/>
                    <a:gd name="connsiteY1" fmla="*/ 5938 h 1037884"/>
                    <a:gd name="connsiteX2" fmla="*/ 2061109 w 2061176"/>
                    <a:gd name="connsiteY2" fmla="*/ 1037673 h 1037884"/>
                    <a:gd name="connsiteX3" fmla="*/ 1795865 w 2061176"/>
                    <a:gd name="connsiteY3" fmla="*/ 787359 h 1037884"/>
                    <a:gd name="connsiteX4" fmla="*/ 0 w 2061176"/>
                    <a:gd name="connsiteY4" fmla="*/ 971798 h 1037884"/>
                    <a:gd name="connsiteX5" fmla="*/ 165062 w 2061176"/>
                    <a:gd name="connsiteY5" fmla="*/ 0 h 1037884"/>
                    <a:gd name="connsiteX0" fmla="*/ 136435 w 2032549"/>
                    <a:gd name="connsiteY0" fmla="*/ 0 h 1037884"/>
                    <a:gd name="connsiteX1" fmla="*/ 2013776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49"/>
                    <a:gd name="connsiteY0" fmla="*/ 0 h 1037884"/>
                    <a:gd name="connsiteX1" fmla="*/ 1946978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4599 w 2032530"/>
                    <a:gd name="connsiteY5" fmla="*/ 1017722 h 1037917"/>
                    <a:gd name="connsiteX6" fmla="*/ 136435 w 2032530"/>
                    <a:gd name="connsiteY6"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22993 w 2032530"/>
                    <a:gd name="connsiteY5" fmla="*/ 770846 h 1037917"/>
                    <a:gd name="connsiteX6" fmla="*/ 136435 w 2032530"/>
                    <a:gd name="connsiteY6" fmla="*/ 0 h 1037917"/>
                    <a:gd name="connsiteX0" fmla="*/ 291823 w 2187918"/>
                    <a:gd name="connsiteY0" fmla="*/ 0 h 1037917"/>
                    <a:gd name="connsiteX1" fmla="*/ 2102366 w 2187918"/>
                    <a:gd name="connsiteY1" fmla="*/ 5938 h 1037917"/>
                    <a:gd name="connsiteX2" fmla="*/ 2187870 w 2187918"/>
                    <a:gd name="connsiteY2" fmla="*/ 1037673 h 1037917"/>
                    <a:gd name="connsiteX3" fmla="*/ 1816861 w 2187918"/>
                    <a:gd name="connsiteY3" fmla="*/ 822627 h 1037917"/>
                    <a:gd name="connsiteX4" fmla="*/ 155388 w 2187918"/>
                    <a:gd name="connsiteY4" fmla="*/ 936529 h 1037917"/>
                    <a:gd name="connsiteX5" fmla="*/ 291823 w 2187918"/>
                    <a:gd name="connsiteY5" fmla="*/ 0 h 1037917"/>
                    <a:gd name="connsiteX0" fmla="*/ 189483 w 2085578"/>
                    <a:gd name="connsiteY0" fmla="*/ 0 h 1037917"/>
                    <a:gd name="connsiteX1" fmla="*/ 2000026 w 2085578"/>
                    <a:gd name="connsiteY1" fmla="*/ 5938 h 1037917"/>
                    <a:gd name="connsiteX2" fmla="*/ 2085530 w 2085578"/>
                    <a:gd name="connsiteY2" fmla="*/ 1037673 h 1037917"/>
                    <a:gd name="connsiteX3" fmla="*/ 1714521 w 2085578"/>
                    <a:gd name="connsiteY3" fmla="*/ 822627 h 1037917"/>
                    <a:gd name="connsiteX4" fmla="*/ 53048 w 2085578"/>
                    <a:gd name="connsiteY4" fmla="*/ 936529 h 1037917"/>
                    <a:gd name="connsiteX5" fmla="*/ 189483 w 2085578"/>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1002025 h 1037917"/>
                    <a:gd name="connsiteX5" fmla="*/ 136435 w 2032530"/>
                    <a:gd name="connsiteY5" fmla="*/ 0 h 1037917"/>
                    <a:gd name="connsiteX0" fmla="*/ 136435 w 1996751"/>
                    <a:gd name="connsiteY0" fmla="*/ 0 h 1138227"/>
                    <a:gd name="connsiteX1" fmla="*/ 1946978 w 1996751"/>
                    <a:gd name="connsiteY1" fmla="*/ 5938 h 1138227"/>
                    <a:gd name="connsiteX2" fmla="*/ 1996698 w 1996751"/>
                    <a:gd name="connsiteY2" fmla="*/ 1138058 h 1138227"/>
                    <a:gd name="connsiteX3" fmla="*/ 1661473 w 1996751"/>
                    <a:gd name="connsiteY3" fmla="*/ 822627 h 1138227"/>
                    <a:gd name="connsiteX4" fmla="*/ 0 w 1996751"/>
                    <a:gd name="connsiteY4" fmla="*/ 1002025 h 1138227"/>
                    <a:gd name="connsiteX5" fmla="*/ 136435 w 1996751"/>
                    <a:gd name="connsiteY5" fmla="*/ 0 h 1138227"/>
                    <a:gd name="connsiteX0" fmla="*/ 136435 w 1996748"/>
                    <a:gd name="connsiteY0" fmla="*/ 0 h 1138363"/>
                    <a:gd name="connsiteX1" fmla="*/ 1946978 w 1996748"/>
                    <a:gd name="connsiteY1" fmla="*/ 5938 h 1138363"/>
                    <a:gd name="connsiteX2" fmla="*/ 1996698 w 1996748"/>
                    <a:gd name="connsiteY2" fmla="*/ 1138058 h 1138363"/>
                    <a:gd name="connsiteX3" fmla="*/ 1643581 w 1996748"/>
                    <a:gd name="connsiteY3" fmla="*/ 968641 h 1138363"/>
                    <a:gd name="connsiteX4" fmla="*/ 0 w 1996748"/>
                    <a:gd name="connsiteY4" fmla="*/ 1002025 h 1138363"/>
                    <a:gd name="connsiteX5" fmla="*/ 136435 w 1996748"/>
                    <a:gd name="connsiteY5" fmla="*/ 0 h 1138363"/>
                    <a:gd name="connsiteX0" fmla="*/ 136435 w 1996748"/>
                    <a:gd name="connsiteY0" fmla="*/ 3189 h 1141552"/>
                    <a:gd name="connsiteX1" fmla="*/ 1893302 w 1996748"/>
                    <a:gd name="connsiteY1" fmla="*/ 0 h 1141552"/>
                    <a:gd name="connsiteX2" fmla="*/ 1996698 w 1996748"/>
                    <a:gd name="connsiteY2" fmla="*/ 1141247 h 1141552"/>
                    <a:gd name="connsiteX3" fmla="*/ 1643581 w 1996748"/>
                    <a:gd name="connsiteY3" fmla="*/ 971830 h 1141552"/>
                    <a:gd name="connsiteX4" fmla="*/ 0 w 1996748"/>
                    <a:gd name="connsiteY4" fmla="*/ 1005214 h 1141552"/>
                    <a:gd name="connsiteX5" fmla="*/ 136435 w 1996748"/>
                    <a:gd name="connsiteY5" fmla="*/ 3189 h 1141552"/>
                    <a:gd name="connsiteX0" fmla="*/ 136435 w 2003333"/>
                    <a:gd name="connsiteY0" fmla="*/ 3189 h 1154967"/>
                    <a:gd name="connsiteX1" fmla="*/ 1893302 w 2003333"/>
                    <a:gd name="connsiteY1" fmla="*/ 0 h 1154967"/>
                    <a:gd name="connsiteX2" fmla="*/ 2003283 w 2003333"/>
                    <a:gd name="connsiteY2" fmla="*/ 1154683 h 1154967"/>
                    <a:gd name="connsiteX3" fmla="*/ 1643581 w 2003333"/>
                    <a:gd name="connsiteY3" fmla="*/ 971830 h 1154967"/>
                    <a:gd name="connsiteX4" fmla="*/ 0 w 2003333"/>
                    <a:gd name="connsiteY4" fmla="*/ 1005214 h 1154967"/>
                    <a:gd name="connsiteX5" fmla="*/ 136435 w 2003333"/>
                    <a:gd name="connsiteY5" fmla="*/ 3189 h 1154967"/>
                    <a:gd name="connsiteX0" fmla="*/ 136435 w 2003331"/>
                    <a:gd name="connsiteY0" fmla="*/ 3189 h 1154967"/>
                    <a:gd name="connsiteX1" fmla="*/ 1893302 w 2003331"/>
                    <a:gd name="connsiteY1" fmla="*/ 0 h 1154967"/>
                    <a:gd name="connsiteX2" fmla="*/ 2003283 w 2003331"/>
                    <a:gd name="connsiteY2" fmla="*/ 1154683 h 1154967"/>
                    <a:gd name="connsiteX3" fmla="*/ 1630410 w 2003331"/>
                    <a:gd name="connsiteY3" fmla="*/ 971830 h 1154967"/>
                    <a:gd name="connsiteX4" fmla="*/ 0 w 2003331"/>
                    <a:gd name="connsiteY4" fmla="*/ 1005214 h 1154967"/>
                    <a:gd name="connsiteX5" fmla="*/ 136435 w 2003331"/>
                    <a:gd name="connsiteY5" fmla="*/ 3189 h 1154967"/>
                    <a:gd name="connsiteX0" fmla="*/ 136435 w 2003330"/>
                    <a:gd name="connsiteY0" fmla="*/ 3189 h 1154997"/>
                    <a:gd name="connsiteX1" fmla="*/ 1893302 w 2003330"/>
                    <a:gd name="connsiteY1" fmla="*/ 0 h 1154997"/>
                    <a:gd name="connsiteX2" fmla="*/ 2003283 w 2003330"/>
                    <a:gd name="connsiteY2" fmla="*/ 1154683 h 1154997"/>
                    <a:gd name="connsiteX3" fmla="*/ 1623884 w 2003330"/>
                    <a:gd name="connsiteY3" fmla="*/ 990120 h 1154997"/>
                    <a:gd name="connsiteX4" fmla="*/ 0 w 2003330"/>
                    <a:gd name="connsiteY4" fmla="*/ 1005214 h 1154997"/>
                    <a:gd name="connsiteX5" fmla="*/ 136435 w 2003330"/>
                    <a:gd name="connsiteY5" fmla="*/ 3189 h 1154997"/>
                    <a:gd name="connsiteX0" fmla="*/ 136435 w 2003333"/>
                    <a:gd name="connsiteY0" fmla="*/ 3189 h 1154986"/>
                    <a:gd name="connsiteX1" fmla="*/ 1893302 w 2003333"/>
                    <a:gd name="connsiteY1" fmla="*/ 0 h 1154986"/>
                    <a:gd name="connsiteX2" fmla="*/ 2003283 w 2003333"/>
                    <a:gd name="connsiteY2" fmla="*/ 1154683 h 1154986"/>
                    <a:gd name="connsiteX3" fmla="*/ 1643464 w 2003333"/>
                    <a:gd name="connsiteY3" fmla="*/ 984024 h 1154986"/>
                    <a:gd name="connsiteX4" fmla="*/ 0 w 2003333"/>
                    <a:gd name="connsiteY4" fmla="*/ 1005214 h 1154986"/>
                    <a:gd name="connsiteX5" fmla="*/ 136435 w 2003333"/>
                    <a:gd name="connsiteY5" fmla="*/ 3189 h 115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3333" h="1154986">
                      <a:moveTo>
                        <a:pt x="136435" y="3189"/>
                      </a:moveTo>
                      <a:lnTo>
                        <a:pt x="1893302" y="0"/>
                      </a:lnTo>
                      <a:lnTo>
                        <a:pt x="2003283" y="1154683"/>
                      </a:lnTo>
                      <a:cubicBezTo>
                        <a:pt x="2008230" y="1163260"/>
                        <a:pt x="1644454" y="987323"/>
                        <a:pt x="1643464" y="984024"/>
                      </a:cubicBezTo>
                      <a:lnTo>
                        <a:pt x="0" y="1005214"/>
                      </a:lnTo>
                      <a:cubicBezTo>
                        <a:pt x="3345" y="1009182"/>
                        <a:pt x="147631" y="17216"/>
                        <a:pt x="136435" y="3189"/>
                      </a:cubicBezTo>
                      <a:close/>
                    </a:path>
                  </a:pathLst>
                </a:custGeom>
                <a:gradFill flip="none" rotWithShape="1">
                  <a:gsLst>
                    <a:gs pos="0">
                      <a:schemeClr val="bg1">
                        <a:alpha val="30000"/>
                      </a:schemeClr>
                    </a:gs>
                    <a:gs pos="100000">
                      <a:schemeClr val="bg1">
                        <a:alpha val="0"/>
                      </a:schemeClr>
                    </a:gs>
                  </a:gsLst>
                  <a:lin ang="156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sp>
            <p:nvSpPr>
              <p:cNvPr id="10" name="Rectangle 9"/>
              <p:cNvSpPr/>
              <p:nvPr/>
            </p:nvSpPr>
            <p:spPr>
              <a:xfrm>
                <a:off x="7462904" y="4640679"/>
                <a:ext cx="932666" cy="145853"/>
              </a:xfrm>
              <a:prstGeom prst="rect">
                <a:avLst/>
              </a:prstGeom>
            </p:spPr>
            <p:txBody>
              <a:bodyPr wrap="square">
                <a:spAutoFit/>
              </a:bodyPr>
              <a:lstStyle/>
              <a:p>
                <a:pPr marL="64008" algn="ctr" defTabSz="640054">
                  <a:lnSpc>
                    <a:spcPts val="1400"/>
                  </a:lnSpc>
                  <a:spcBef>
                    <a:spcPts val="420"/>
                  </a:spcBef>
                  <a:spcAft>
                    <a:spcPts val="420"/>
                  </a:spcAft>
                </a:pPr>
                <a:r>
                  <a:rPr lang="en-US" dirty="0">
                    <a:ln w="3175">
                      <a:noFill/>
                    </a:ln>
                    <a:effectLst>
                      <a:outerShdw blurRad="38100" dist="38100" dir="2700000" algn="tl">
                        <a:srgbClr val="000000">
                          <a:alpha val="43137"/>
                        </a:srgbClr>
                      </a:outerShdw>
                    </a:effectLst>
                    <a:latin typeface="Segoe UI Semibold" pitchFamily="34" charset="0"/>
                    <a:ea typeface="Segoe UI" pitchFamily="34" charset="0"/>
                    <a:cs typeface="Segoe UI" pitchFamily="34" charset="0"/>
                  </a:rPr>
                  <a:t>Practices</a:t>
                </a:r>
              </a:p>
            </p:txBody>
          </p:sp>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6668" y="3627910"/>
              <a:ext cx="1385319" cy="1393351"/>
            </a:xfrm>
            <a:prstGeom prst="rect">
              <a:avLst/>
            </a:prstGeom>
          </p:spPr>
        </p:pic>
      </p:grpSp>
      <p:grpSp>
        <p:nvGrpSpPr>
          <p:cNvPr id="17" name="Group 16"/>
          <p:cNvGrpSpPr/>
          <p:nvPr/>
        </p:nvGrpSpPr>
        <p:grpSpPr>
          <a:xfrm>
            <a:off x="2803434" y="1199383"/>
            <a:ext cx="1330669" cy="3245618"/>
            <a:chOff x="2713370" y="3632533"/>
            <a:chExt cx="1661548" cy="3039495"/>
          </a:xfrm>
        </p:grpSpPr>
        <p:grpSp>
          <p:nvGrpSpPr>
            <p:cNvPr id="18" name="Group 17"/>
            <p:cNvGrpSpPr/>
            <p:nvPr/>
          </p:nvGrpSpPr>
          <p:grpSpPr>
            <a:xfrm>
              <a:off x="2713370" y="3632533"/>
              <a:ext cx="1661548" cy="3039495"/>
              <a:chOff x="2505474" y="1254479"/>
              <a:chExt cx="1896263" cy="3068194"/>
            </a:xfrm>
          </p:grpSpPr>
          <p:grpSp>
            <p:nvGrpSpPr>
              <p:cNvPr id="20" name="Group 19"/>
              <p:cNvGrpSpPr/>
              <p:nvPr/>
            </p:nvGrpSpPr>
            <p:grpSpPr>
              <a:xfrm>
                <a:off x="2505474" y="1254479"/>
                <a:ext cx="1860631" cy="2098130"/>
                <a:chOff x="2505474" y="1254479"/>
                <a:chExt cx="1860631" cy="2098130"/>
              </a:xfrm>
            </p:grpSpPr>
            <p:sp>
              <p:nvSpPr>
                <p:cNvPr id="24" name="Rectangle 1"/>
                <p:cNvSpPr/>
                <p:nvPr/>
              </p:nvSpPr>
              <p:spPr bwMode="auto">
                <a:xfrm>
                  <a:off x="2505474" y="1254479"/>
                  <a:ext cx="1860631" cy="2096522"/>
                </a:xfrm>
                <a:custGeom>
                  <a:avLst/>
                  <a:gdLst>
                    <a:gd name="connsiteX0" fmla="*/ 0 w 2133600"/>
                    <a:gd name="connsiteY0" fmla="*/ 0 h 4648200"/>
                    <a:gd name="connsiteX1" fmla="*/ 2133600 w 2133600"/>
                    <a:gd name="connsiteY1" fmla="*/ 0 h 4648200"/>
                    <a:gd name="connsiteX2" fmla="*/ 2133600 w 2133600"/>
                    <a:gd name="connsiteY2" fmla="*/ 4648200 h 4648200"/>
                    <a:gd name="connsiteX3" fmla="*/ 0 w 2133600"/>
                    <a:gd name="connsiteY3" fmla="*/ 4648200 h 4648200"/>
                    <a:gd name="connsiteX4" fmla="*/ 0 w 2133600"/>
                    <a:gd name="connsiteY4" fmla="*/ 0 h 4648200"/>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219075 w 2133600"/>
                    <a:gd name="connsiteY0" fmla="*/ 180975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219075 w 2133600"/>
                    <a:gd name="connsiteY5" fmla="*/ 180975 h 4867275"/>
                    <a:gd name="connsiteX0" fmla="*/ 219075 w 2133600"/>
                    <a:gd name="connsiteY0" fmla="*/ 180975 h 4867275"/>
                    <a:gd name="connsiteX1" fmla="*/ 600075 w 2133600"/>
                    <a:gd name="connsiteY1" fmla="*/ 28575 h 4867275"/>
                    <a:gd name="connsiteX2" fmla="*/ 2133600 w 2133600"/>
                    <a:gd name="connsiteY2" fmla="*/ 0 h 4867275"/>
                    <a:gd name="connsiteX3" fmla="*/ 2133600 w 2133600"/>
                    <a:gd name="connsiteY3" fmla="*/ 4648200 h 4867275"/>
                    <a:gd name="connsiteX4" fmla="*/ 390525 w 2133600"/>
                    <a:gd name="connsiteY4" fmla="*/ 4867275 h 4867275"/>
                    <a:gd name="connsiteX5" fmla="*/ 0 w 2133600"/>
                    <a:gd name="connsiteY5" fmla="*/ 4648200 h 4867275"/>
                    <a:gd name="connsiteX6" fmla="*/ 219075 w 2133600"/>
                    <a:gd name="connsiteY6" fmla="*/ 180975 h 4867275"/>
                    <a:gd name="connsiteX0" fmla="*/ 219075 w 2133600"/>
                    <a:gd name="connsiteY0" fmla="*/ 152400 h 4838700"/>
                    <a:gd name="connsiteX1" fmla="*/ 600075 w 2133600"/>
                    <a:gd name="connsiteY1" fmla="*/ 0 h 4838700"/>
                    <a:gd name="connsiteX2" fmla="*/ 2009775 w 2133600"/>
                    <a:gd name="connsiteY2" fmla="*/ 171450 h 4838700"/>
                    <a:gd name="connsiteX3" fmla="*/ 2133600 w 2133600"/>
                    <a:gd name="connsiteY3" fmla="*/ 4619625 h 4838700"/>
                    <a:gd name="connsiteX4" fmla="*/ 390525 w 2133600"/>
                    <a:gd name="connsiteY4" fmla="*/ 4838700 h 4838700"/>
                    <a:gd name="connsiteX5" fmla="*/ 0 w 2133600"/>
                    <a:gd name="connsiteY5" fmla="*/ 4619625 h 4838700"/>
                    <a:gd name="connsiteX6" fmla="*/ 219075 w 2133600"/>
                    <a:gd name="connsiteY6" fmla="*/ 152400 h 4838700"/>
                    <a:gd name="connsiteX0" fmla="*/ 219075 w 2162175"/>
                    <a:gd name="connsiteY0" fmla="*/ 152400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219075 w 2162175"/>
                    <a:gd name="connsiteY6" fmla="*/ 152400 h 4838700"/>
                    <a:gd name="connsiteX0" fmla="*/ 141438 w 2162175"/>
                    <a:gd name="connsiteY0" fmla="*/ 186906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141438 w 2162175"/>
                    <a:gd name="connsiteY6" fmla="*/ 186906 h 4838700"/>
                    <a:gd name="connsiteX0" fmla="*/ 141438 w 2162175"/>
                    <a:gd name="connsiteY0" fmla="*/ 178279 h 4830073"/>
                    <a:gd name="connsiteX1" fmla="*/ 487931 w 2162175"/>
                    <a:gd name="connsiteY1" fmla="*/ 0 h 4830073"/>
                    <a:gd name="connsiteX2" fmla="*/ 2009775 w 2162175"/>
                    <a:gd name="connsiteY2" fmla="*/ 162823 h 4830073"/>
                    <a:gd name="connsiteX3" fmla="*/ 2162175 w 2162175"/>
                    <a:gd name="connsiteY3" fmla="*/ 4601473 h 4830073"/>
                    <a:gd name="connsiteX4" fmla="*/ 390525 w 2162175"/>
                    <a:gd name="connsiteY4" fmla="*/ 4830073 h 4830073"/>
                    <a:gd name="connsiteX5" fmla="*/ 0 w 2162175"/>
                    <a:gd name="connsiteY5" fmla="*/ 4610998 h 4830073"/>
                    <a:gd name="connsiteX6" fmla="*/ 141438 w 2162175"/>
                    <a:gd name="connsiteY6" fmla="*/ 178279 h 4830073"/>
                    <a:gd name="connsiteX0" fmla="*/ 141438 w 2162175"/>
                    <a:gd name="connsiteY0" fmla="*/ 195782 h 4847576"/>
                    <a:gd name="connsiteX1" fmla="*/ 487931 w 2162175"/>
                    <a:gd name="connsiteY1" fmla="*/ 17503 h 4847576"/>
                    <a:gd name="connsiteX2" fmla="*/ 2009775 w 2162175"/>
                    <a:gd name="connsiteY2" fmla="*/ 180326 h 4847576"/>
                    <a:gd name="connsiteX3" fmla="*/ 2162175 w 2162175"/>
                    <a:gd name="connsiteY3" fmla="*/ 4618976 h 4847576"/>
                    <a:gd name="connsiteX4" fmla="*/ 390525 w 2162175"/>
                    <a:gd name="connsiteY4" fmla="*/ 4847576 h 4847576"/>
                    <a:gd name="connsiteX5" fmla="*/ 0 w 2162175"/>
                    <a:gd name="connsiteY5" fmla="*/ 4628501 h 4847576"/>
                    <a:gd name="connsiteX6" fmla="*/ 141438 w 2162175"/>
                    <a:gd name="connsiteY6" fmla="*/ 195782 h 484757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1880379 w 2162175"/>
                    <a:gd name="connsiteY2" fmla="*/ 172472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015526"/>
                    <a:gd name="connsiteY0" fmla="*/ 179302 h 4831096"/>
                    <a:gd name="connsiteX1" fmla="*/ 487931 w 2015526"/>
                    <a:gd name="connsiteY1" fmla="*/ 1023 h 4831096"/>
                    <a:gd name="connsiteX2" fmla="*/ 1880379 w 2015526"/>
                    <a:gd name="connsiteY2" fmla="*/ 172472 h 4831096"/>
                    <a:gd name="connsiteX3" fmla="*/ 2015526 w 2015526"/>
                    <a:gd name="connsiteY3" fmla="*/ 4714639 h 4831096"/>
                    <a:gd name="connsiteX4" fmla="*/ 390525 w 2015526"/>
                    <a:gd name="connsiteY4" fmla="*/ 4831096 h 4831096"/>
                    <a:gd name="connsiteX5" fmla="*/ 0 w 2015526"/>
                    <a:gd name="connsiteY5" fmla="*/ 4612021 h 4831096"/>
                    <a:gd name="connsiteX6" fmla="*/ 141438 w 2015526"/>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2156 w 2017737"/>
                    <a:gd name="connsiteY0" fmla="*/ 179302 h 4856975"/>
                    <a:gd name="connsiteX1" fmla="*/ 488649 w 2017737"/>
                    <a:gd name="connsiteY1" fmla="*/ 1023 h 4856975"/>
                    <a:gd name="connsiteX2" fmla="*/ 1881097 w 2017737"/>
                    <a:gd name="connsiteY2" fmla="*/ 172472 h 4856975"/>
                    <a:gd name="connsiteX3" fmla="*/ 2016244 w 2017737"/>
                    <a:gd name="connsiteY3" fmla="*/ 4714639 h 4856975"/>
                    <a:gd name="connsiteX4" fmla="*/ 253221 w 2017737"/>
                    <a:gd name="connsiteY4" fmla="*/ 4856975 h 4856975"/>
                    <a:gd name="connsiteX5" fmla="*/ 718 w 2017737"/>
                    <a:gd name="connsiteY5" fmla="*/ 4612021 h 4856975"/>
                    <a:gd name="connsiteX6" fmla="*/ 142156 w 2017737"/>
                    <a:gd name="connsiteY6" fmla="*/ 179302 h 4856975"/>
                    <a:gd name="connsiteX0" fmla="*/ 141932 w 2017513"/>
                    <a:gd name="connsiteY0" fmla="*/ 179302 h 4714639"/>
                    <a:gd name="connsiteX1" fmla="*/ 488425 w 2017513"/>
                    <a:gd name="connsiteY1" fmla="*/ 1023 h 4714639"/>
                    <a:gd name="connsiteX2" fmla="*/ 1880873 w 2017513"/>
                    <a:gd name="connsiteY2" fmla="*/ 172472 h 4714639"/>
                    <a:gd name="connsiteX3" fmla="*/ 2016020 w 2017513"/>
                    <a:gd name="connsiteY3" fmla="*/ 4714639 h 4714639"/>
                    <a:gd name="connsiteX4" fmla="*/ 382393 w 2017513"/>
                    <a:gd name="connsiteY4" fmla="*/ 2096523 h 4714639"/>
                    <a:gd name="connsiteX5" fmla="*/ 494 w 2017513"/>
                    <a:gd name="connsiteY5" fmla="*/ 4612021 h 4714639"/>
                    <a:gd name="connsiteX6" fmla="*/ 141932 w 2017513"/>
                    <a:gd name="connsiteY6" fmla="*/ 179302 h 4714639"/>
                    <a:gd name="connsiteX0" fmla="*/ 55798 w 1931379"/>
                    <a:gd name="connsiteY0" fmla="*/ 179302 h 4714639"/>
                    <a:gd name="connsiteX1" fmla="*/ 402291 w 1931379"/>
                    <a:gd name="connsiteY1" fmla="*/ 1023 h 4714639"/>
                    <a:gd name="connsiteX2" fmla="*/ 1794739 w 1931379"/>
                    <a:gd name="connsiteY2" fmla="*/ 172472 h 4714639"/>
                    <a:gd name="connsiteX3" fmla="*/ 1929886 w 1931379"/>
                    <a:gd name="connsiteY3" fmla="*/ 4714639 h 4714639"/>
                    <a:gd name="connsiteX4" fmla="*/ 296259 w 1931379"/>
                    <a:gd name="connsiteY4" fmla="*/ 2096523 h 4714639"/>
                    <a:gd name="connsiteX5" fmla="*/ 624 w 1931379"/>
                    <a:gd name="connsiteY5" fmla="*/ 1989591 h 4714639"/>
                    <a:gd name="connsiteX6" fmla="*/ 55798 w 1931379"/>
                    <a:gd name="connsiteY6" fmla="*/ 179302 h 4714639"/>
                    <a:gd name="connsiteX0" fmla="*/ 55798 w 1855046"/>
                    <a:gd name="connsiteY0" fmla="*/ 179302 h 2126714"/>
                    <a:gd name="connsiteX1" fmla="*/ 402291 w 1855046"/>
                    <a:gd name="connsiteY1" fmla="*/ 1023 h 2126714"/>
                    <a:gd name="connsiteX2" fmla="*/ 1794739 w 1855046"/>
                    <a:gd name="connsiteY2" fmla="*/ 172472 h 2126714"/>
                    <a:gd name="connsiteX3" fmla="*/ 1852248 w 1855046"/>
                    <a:gd name="connsiteY3" fmla="*/ 2126714 h 2126714"/>
                    <a:gd name="connsiteX4" fmla="*/ 296259 w 1855046"/>
                    <a:gd name="connsiteY4" fmla="*/ 2096523 h 2126714"/>
                    <a:gd name="connsiteX5" fmla="*/ 624 w 1855046"/>
                    <a:gd name="connsiteY5" fmla="*/ 1989591 h 2126714"/>
                    <a:gd name="connsiteX6" fmla="*/ 55798 w 1855046"/>
                    <a:gd name="connsiteY6" fmla="*/ 179302 h 2126714"/>
                    <a:gd name="connsiteX0" fmla="*/ 55798 w 1855046"/>
                    <a:gd name="connsiteY0" fmla="*/ 179302 h 2126714"/>
                    <a:gd name="connsiteX1" fmla="*/ 402291 w 1855046"/>
                    <a:gd name="connsiteY1" fmla="*/ 1023 h 2126714"/>
                    <a:gd name="connsiteX2" fmla="*/ 1794739 w 1855046"/>
                    <a:gd name="connsiteY2" fmla="*/ 172472 h 2126714"/>
                    <a:gd name="connsiteX3" fmla="*/ 1852248 w 1855046"/>
                    <a:gd name="connsiteY3" fmla="*/ 2126714 h 2126714"/>
                    <a:gd name="connsiteX4" fmla="*/ 296259 w 1855046"/>
                    <a:gd name="connsiteY4" fmla="*/ 2096523 h 2126714"/>
                    <a:gd name="connsiteX5" fmla="*/ 624 w 1855046"/>
                    <a:gd name="connsiteY5" fmla="*/ 2017641 h 2126714"/>
                    <a:gd name="connsiteX6" fmla="*/ 55798 w 1855046"/>
                    <a:gd name="connsiteY6" fmla="*/ 179302 h 2126714"/>
                    <a:gd name="connsiteX0" fmla="*/ 55798 w 1860631"/>
                    <a:gd name="connsiteY0" fmla="*/ 179302 h 2096522"/>
                    <a:gd name="connsiteX1" fmla="*/ 402291 w 1860631"/>
                    <a:gd name="connsiteY1" fmla="*/ 1023 h 2096522"/>
                    <a:gd name="connsiteX2" fmla="*/ 1794739 w 1860631"/>
                    <a:gd name="connsiteY2" fmla="*/ 172472 h 2096522"/>
                    <a:gd name="connsiteX3" fmla="*/ 1858003 w 1860631"/>
                    <a:gd name="connsiteY3" fmla="*/ 2080679 h 2096522"/>
                    <a:gd name="connsiteX4" fmla="*/ 296259 w 1860631"/>
                    <a:gd name="connsiteY4" fmla="*/ 2096523 h 2096522"/>
                    <a:gd name="connsiteX5" fmla="*/ 624 w 1860631"/>
                    <a:gd name="connsiteY5" fmla="*/ 2017641 h 2096522"/>
                    <a:gd name="connsiteX6" fmla="*/ 55798 w 1860631"/>
                    <a:gd name="connsiteY6" fmla="*/ 179302 h 20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631" h="2096522">
                      <a:moveTo>
                        <a:pt x="55798" y="179302"/>
                      </a:moveTo>
                      <a:cubicBezTo>
                        <a:pt x="50227" y="169777"/>
                        <a:pt x="407862" y="-15331"/>
                        <a:pt x="402291" y="1023"/>
                      </a:cubicBezTo>
                      <a:cubicBezTo>
                        <a:pt x="417867" y="3539"/>
                        <a:pt x="1779164" y="161330"/>
                        <a:pt x="1794739" y="172472"/>
                      </a:cubicBezTo>
                      <a:cubicBezTo>
                        <a:pt x="1793780" y="159652"/>
                        <a:pt x="1876214" y="2067620"/>
                        <a:pt x="1858003" y="2080679"/>
                      </a:cubicBezTo>
                      <a:cubicBezTo>
                        <a:pt x="1847939" y="2072052"/>
                        <a:pt x="267684" y="2096523"/>
                        <a:pt x="296259" y="2096523"/>
                      </a:cubicBezTo>
                      <a:cubicBezTo>
                        <a:pt x="299434" y="2090173"/>
                        <a:pt x="-15850" y="2021654"/>
                        <a:pt x="624" y="2017641"/>
                      </a:cubicBezTo>
                      <a:cubicBezTo>
                        <a:pt x="4638" y="2041064"/>
                        <a:pt x="51784" y="173132"/>
                        <a:pt x="55798" y="179302"/>
                      </a:cubicBezTo>
                      <a:close/>
                    </a:path>
                  </a:pathLst>
                </a:custGeom>
                <a:gradFill flip="none" rotWithShape="1">
                  <a:gsLst>
                    <a:gs pos="0">
                      <a:schemeClr val="bg1">
                        <a:alpha val="64000"/>
                      </a:schemeClr>
                    </a:gs>
                    <a:gs pos="50000">
                      <a:schemeClr val="bg1">
                        <a:alpha val="29000"/>
                      </a:schemeClr>
                    </a:gs>
                    <a:gs pos="88000">
                      <a:schemeClr val="bg1">
                        <a:alpha val="32000"/>
                      </a:schemeClr>
                    </a:gs>
                  </a:gsLst>
                  <a:lin ang="2700000" scaled="0"/>
                  <a:tileRect/>
                </a:gradFill>
                <a:ln>
                  <a:solidFill>
                    <a:schemeClr val="bg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cxnSp>
              <p:nvCxnSpPr>
                <p:cNvPr id="25" name="Straight Connector 24"/>
                <p:cNvCxnSpPr/>
                <p:nvPr/>
              </p:nvCxnSpPr>
              <p:spPr>
                <a:xfrm flipH="1">
                  <a:off x="2779969" y="1278015"/>
                  <a:ext cx="110761" cy="20745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Rounded Rectangle 47"/>
              <p:cNvSpPr/>
              <p:nvPr/>
            </p:nvSpPr>
            <p:spPr bwMode="auto">
              <a:xfrm>
                <a:off x="2786484" y="2645103"/>
                <a:ext cx="1578528" cy="699397"/>
              </a:xfrm>
              <a:custGeom>
                <a:avLst/>
                <a:gdLst>
                  <a:gd name="connsiteX0" fmla="*/ 0 w 1613554"/>
                  <a:gd name="connsiteY0" fmla="*/ 0 h 668876"/>
                  <a:gd name="connsiteX1" fmla="*/ 0 w 1613554"/>
                  <a:gd name="connsiteY1" fmla="*/ 0 h 668876"/>
                  <a:gd name="connsiteX2" fmla="*/ 1613554 w 1613554"/>
                  <a:gd name="connsiteY2" fmla="*/ 0 h 668876"/>
                  <a:gd name="connsiteX3" fmla="*/ 1613554 w 1613554"/>
                  <a:gd name="connsiteY3" fmla="*/ 0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0 w 1613554"/>
                  <a:gd name="connsiteY0" fmla="*/ 0 h 668876"/>
                  <a:gd name="connsiteX1" fmla="*/ 0 w 1613554"/>
                  <a:gd name="connsiteY1" fmla="*/ 0 h 668876"/>
                  <a:gd name="connsiteX2" fmla="*/ 1613554 w 1613554"/>
                  <a:gd name="connsiteY2" fmla="*/ 0 h 668876"/>
                  <a:gd name="connsiteX3" fmla="*/ 1570422 w 1613554"/>
                  <a:gd name="connsiteY3" fmla="*/ 34506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25880 w 1613554"/>
                  <a:gd name="connsiteY0" fmla="*/ 0 h 677502"/>
                  <a:gd name="connsiteX1" fmla="*/ 0 w 1613554"/>
                  <a:gd name="connsiteY1" fmla="*/ 8626 h 677502"/>
                  <a:gd name="connsiteX2" fmla="*/ 1613554 w 1613554"/>
                  <a:gd name="connsiteY2" fmla="*/ 8626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58767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596302"/>
                  <a:gd name="connsiteY0" fmla="*/ 0 h 703381"/>
                  <a:gd name="connsiteX1" fmla="*/ 0 w 1596302"/>
                  <a:gd name="connsiteY1" fmla="*/ 8626 h 703381"/>
                  <a:gd name="connsiteX2" fmla="*/ 1561796 w 1596302"/>
                  <a:gd name="connsiteY2" fmla="*/ 51758 h 703381"/>
                  <a:gd name="connsiteX3" fmla="*/ 1570422 w 1596302"/>
                  <a:gd name="connsiteY3" fmla="*/ 43132 h 703381"/>
                  <a:gd name="connsiteX4" fmla="*/ 1596302 w 1596302"/>
                  <a:gd name="connsiteY4" fmla="*/ 703381 h 703381"/>
                  <a:gd name="connsiteX5" fmla="*/ 1587674 w 1596302"/>
                  <a:gd name="connsiteY5" fmla="*/ 677502 h 703381"/>
                  <a:gd name="connsiteX6" fmla="*/ 0 w 1596302"/>
                  <a:gd name="connsiteY6" fmla="*/ 677502 h 703381"/>
                  <a:gd name="connsiteX7" fmla="*/ 0 w 1596302"/>
                  <a:gd name="connsiteY7" fmla="*/ 677502 h 703381"/>
                  <a:gd name="connsiteX8" fmla="*/ 25880 w 1596302"/>
                  <a:gd name="connsiteY8" fmla="*/ 0 h 703381"/>
                  <a:gd name="connsiteX0" fmla="*/ 25880 w 1743787"/>
                  <a:gd name="connsiteY0" fmla="*/ 0 h 677502"/>
                  <a:gd name="connsiteX1" fmla="*/ 0 w 1743787"/>
                  <a:gd name="connsiteY1" fmla="*/ 8626 h 677502"/>
                  <a:gd name="connsiteX2" fmla="*/ 1561796 w 1743787"/>
                  <a:gd name="connsiteY2" fmla="*/ 51758 h 677502"/>
                  <a:gd name="connsiteX3" fmla="*/ 1570422 w 1743787"/>
                  <a:gd name="connsiteY3" fmla="*/ 43132 h 677502"/>
                  <a:gd name="connsiteX4" fmla="*/ 1743787 w 1743787"/>
                  <a:gd name="connsiteY4" fmla="*/ 539479 h 677502"/>
                  <a:gd name="connsiteX5" fmla="*/ 1587674 w 1743787"/>
                  <a:gd name="connsiteY5" fmla="*/ 677502 h 677502"/>
                  <a:gd name="connsiteX6" fmla="*/ 0 w 1743787"/>
                  <a:gd name="connsiteY6" fmla="*/ 677502 h 677502"/>
                  <a:gd name="connsiteX7" fmla="*/ 0 w 1743787"/>
                  <a:gd name="connsiteY7" fmla="*/ 677502 h 677502"/>
                  <a:gd name="connsiteX8" fmla="*/ 25880 w 1743787"/>
                  <a:gd name="connsiteY8" fmla="*/ 0 h 677502"/>
                  <a:gd name="connsiteX0" fmla="*/ 25880 w 1587674"/>
                  <a:gd name="connsiteY0" fmla="*/ 0 h 677502"/>
                  <a:gd name="connsiteX1" fmla="*/ 0 w 1587674"/>
                  <a:gd name="connsiteY1" fmla="*/ 8626 h 677502"/>
                  <a:gd name="connsiteX2" fmla="*/ 1561796 w 1587674"/>
                  <a:gd name="connsiteY2" fmla="*/ 51758 h 677502"/>
                  <a:gd name="connsiteX3" fmla="*/ 1570422 w 1587674"/>
                  <a:gd name="connsiteY3" fmla="*/ 43132 h 677502"/>
                  <a:gd name="connsiteX4" fmla="*/ 1587674 w 1587674"/>
                  <a:gd name="connsiteY4" fmla="*/ 677502 h 677502"/>
                  <a:gd name="connsiteX5" fmla="*/ 0 w 1587674"/>
                  <a:gd name="connsiteY5" fmla="*/ 677502 h 677502"/>
                  <a:gd name="connsiteX6" fmla="*/ 0 w 1587674"/>
                  <a:gd name="connsiteY6" fmla="*/ 677502 h 677502"/>
                  <a:gd name="connsiteX7" fmla="*/ 25880 w 1587674"/>
                  <a:gd name="connsiteY7" fmla="*/ 0 h 677502"/>
                  <a:gd name="connsiteX0" fmla="*/ 25880 w 1587674"/>
                  <a:gd name="connsiteY0" fmla="*/ 0 h 694754"/>
                  <a:gd name="connsiteX1" fmla="*/ 0 w 1587674"/>
                  <a:gd name="connsiteY1" fmla="*/ 8626 h 694754"/>
                  <a:gd name="connsiteX2" fmla="*/ 1561796 w 1587674"/>
                  <a:gd name="connsiteY2" fmla="*/ 51758 h 694754"/>
                  <a:gd name="connsiteX3" fmla="*/ 1570422 w 1587674"/>
                  <a:gd name="connsiteY3" fmla="*/ 43132 h 694754"/>
                  <a:gd name="connsiteX4" fmla="*/ 1587674 w 1587674"/>
                  <a:gd name="connsiteY4" fmla="*/ 694754 h 694754"/>
                  <a:gd name="connsiteX5" fmla="*/ 0 w 1587674"/>
                  <a:gd name="connsiteY5" fmla="*/ 677502 h 694754"/>
                  <a:gd name="connsiteX6" fmla="*/ 0 w 1587674"/>
                  <a:gd name="connsiteY6" fmla="*/ 677502 h 694754"/>
                  <a:gd name="connsiteX7" fmla="*/ 25880 w 1587674"/>
                  <a:gd name="connsiteY7" fmla="*/ 0 h 694754"/>
                  <a:gd name="connsiteX0" fmla="*/ 25880 w 1587674"/>
                  <a:gd name="connsiteY0" fmla="*/ 0 h 677502"/>
                  <a:gd name="connsiteX1" fmla="*/ 0 w 1587674"/>
                  <a:gd name="connsiteY1" fmla="*/ 8626 h 677502"/>
                  <a:gd name="connsiteX2" fmla="*/ 1561796 w 1587674"/>
                  <a:gd name="connsiteY2" fmla="*/ 51758 h 677502"/>
                  <a:gd name="connsiteX3" fmla="*/ 1570422 w 1587674"/>
                  <a:gd name="connsiteY3" fmla="*/ 43132 h 677502"/>
                  <a:gd name="connsiteX4" fmla="*/ 1587674 w 1587674"/>
                  <a:gd name="connsiteY4" fmla="*/ 660229 h 677502"/>
                  <a:gd name="connsiteX5" fmla="*/ 0 w 1587674"/>
                  <a:gd name="connsiteY5" fmla="*/ 677502 h 677502"/>
                  <a:gd name="connsiteX6" fmla="*/ 0 w 1587674"/>
                  <a:gd name="connsiteY6" fmla="*/ 677502 h 677502"/>
                  <a:gd name="connsiteX7" fmla="*/ 25880 w 1587674"/>
                  <a:gd name="connsiteY7" fmla="*/ 0 h 67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7674" h="677502">
                    <a:moveTo>
                      <a:pt x="25880" y="0"/>
                    </a:moveTo>
                    <a:lnTo>
                      <a:pt x="0" y="8626"/>
                    </a:lnTo>
                    <a:lnTo>
                      <a:pt x="1561796" y="51758"/>
                    </a:lnTo>
                    <a:lnTo>
                      <a:pt x="1570422" y="43132"/>
                    </a:lnTo>
                    <a:lnTo>
                      <a:pt x="1587674" y="660229"/>
                    </a:lnTo>
                    <a:lnTo>
                      <a:pt x="0" y="677502"/>
                    </a:lnTo>
                    <a:lnTo>
                      <a:pt x="0" y="677502"/>
                    </a:lnTo>
                    <a:lnTo>
                      <a:pt x="25880" y="0"/>
                    </a:lnTo>
                    <a:close/>
                  </a:path>
                </a:pathLst>
              </a:custGeom>
              <a:gradFill flip="none" rotWithShape="1">
                <a:gsLst>
                  <a:gs pos="1000">
                    <a:srgbClr val="FFC000">
                      <a:alpha val="11000"/>
                    </a:srgbClr>
                  </a:gs>
                  <a:gs pos="52000">
                    <a:srgbClr val="FFC000">
                      <a:alpha val="30000"/>
                    </a:srgbClr>
                  </a:gs>
                  <a:gs pos="100000">
                    <a:srgbClr val="FFC000">
                      <a:alpha val="11000"/>
                    </a:srgbClr>
                  </a:gs>
                </a:gsLst>
                <a:lin ang="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22" name="Rectangle 21"/>
              <p:cNvSpPr/>
              <p:nvPr/>
            </p:nvSpPr>
            <p:spPr>
              <a:xfrm>
                <a:off x="2801885" y="2852936"/>
                <a:ext cx="1599852" cy="257007"/>
              </a:xfrm>
              <a:prstGeom prst="rect">
                <a:avLst/>
              </a:prstGeom>
            </p:spPr>
            <p:txBody>
              <a:bodyPr wrap="square">
                <a:spAutoFit/>
              </a:bodyPr>
              <a:lstStyle/>
              <a:p>
                <a:pPr marL="64008" algn="ctr" defTabSz="640054">
                  <a:lnSpc>
                    <a:spcPts val="1400"/>
                  </a:lnSpc>
                  <a:spcBef>
                    <a:spcPts val="420"/>
                  </a:spcBef>
                  <a:spcAft>
                    <a:spcPts val="420"/>
                  </a:spcAft>
                </a:pPr>
                <a:r>
                  <a:rPr lang="en-US" dirty="0">
                    <a:ln w="3175">
                      <a:noFill/>
                    </a:ln>
                    <a:effectLst>
                      <a:outerShdw blurRad="38100" dist="38100" dir="2700000" algn="tl">
                        <a:srgbClr val="000000">
                          <a:alpha val="43137"/>
                        </a:srgbClr>
                      </a:outerShdw>
                    </a:effectLst>
                    <a:latin typeface="Segoe UI Semibold" pitchFamily="34" charset="0"/>
                    <a:ea typeface="Segoe UI" pitchFamily="34" charset="0"/>
                    <a:cs typeface="Segoe UI" pitchFamily="34" charset="0"/>
                  </a:rPr>
                  <a:t>Privacy</a:t>
                </a:r>
              </a:p>
            </p:txBody>
          </p:sp>
          <p:sp>
            <p:nvSpPr>
              <p:cNvPr id="23" name="Rectangle 1"/>
              <p:cNvSpPr/>
              <p:nvPr/>
            </p:nvSpPr>
            <p:spPr bwMode="auto">
              <a:xfrm rot="10800000">
                <a:off x="2507580" y="3275471"/>
                <a:ext cx="1857431" cy="1047202"/>
              </a:xfrm>
              <a:custGeom>
                <a:avLst/>
                <a:gdLst>
                  <a:gd name="connsiteX0" fmla="*/ 0 w 2108909"/>
                  <a:gd name="connsiteY0" fmla="*/ 0 h 1066800"/>
                  <a:gd name="connsiteX1" fmla="*/ 2108909 w 2108909"/>
                  <a:gd name="connsiteY1" fmla="*/ 0 h 1066800"/>
                  <a:gd name="connsiteX2" fmla="*/ 2108909 w 2108909"/>
                  <a:gd name="connsiteY2" fmla="*/ 1066800 h 1066800"/>
                  <a:gd name="connsiteX3" fmla="*/ 0 w 2108909"/>
                  <a:gd name="connsiteY3" fmla="*/ 1066800 h 1066800"/>
                  <a:gd name="connsiteX4" fmla="*/ 0 w 2108909"/>
                  <a:gd name="connsiteY4" fmla="*/ 0 h 1066800"/>
                  <a:gd name="connsiteX0" fmla="*/ 0 w 2108909"/>
                  <a:gd name="connsiteY0" fmla="*/ 0 h 1066817"/>
                  <a:gd name="connsiteX1" fmla="*/ 2108909 w 2108909"/>
                  <a:gd name="connsiteY1" fmla="*/ 0 h 1066817"/>
                  <a:gd name="connsiteX2" fmla="*/ 2108909 w 2108909"/>
                  <a:gd name="connsiteY2" fmla="*/ 1066800 h 1066817"/>
                  <a:gd name="connsiteX3" fmla="*/ 1814995 w 2108909"/>
                  <a:gd name="connsiteY3" fmla="*/ 777834 h 1066817"/>
                  <a:gd name="connsiteX4" fmla="*/ 0 w 2108909"/>
                  <a:gd name="connsiteY4" fmla="*/ 1066800 h 1066817"/>
                  <a:gd name="connsiteX5" fmla="*/ 0 w 2108909"/>
                  <a:gd name="connsiteY5" fmla="*/ 0 h 1066817"/>
                  <a:gd name="connsiteX0" fmla="*/ 23751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23751 w 2132660"/>
                  <a:gd name="connsiteY5" fmla="*/ 0 h 1066817"/>
                  <a:gd name="connsiteX0" fmla="*/ 160317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7"/>
                  <a:gd name="connsiteX1" fmla="*/ 2037658 w 2132660"/>
                  <a:gd name="connsiteY1" fmla="*/ 5938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8"/>
                  <a:gd name="connsiteX1" fmla="*/ 2037658 w 2132660"/>
                  <a:gd name="connsiteY1" fmla="*/ 5938 h 1066818"/>
                  <a:gd name="connsiteX2" fmla="*/ 2132660 w 2132660"/>
                  <a:gd name="connsiteY2" fmla="*/ 1066800 h 1066818"/>
                  <a:gd name="connsiteX3" fmla="*/ 1838746 w 2132660"/>
                  <a:gd name="connsiteY3" fmla="*/ 777834 h 1066818"/>
                  <a:gd name="connsiteX4" fmla="*/ 0 w 2132660"/>
                  <a:gd name="connsiteY4" fmla="*/ 971798 h 1066818"/>
                  <a:gd name="connsiteX5" fmla="*/ 160317 w 2132660"/>
                  <a:gd name="connsiteY5" fmla="*/ 0 h 1066818"/>
                  <a:gd name="connsiteX0" fmla="*/ 160317 w 2132720"/>
                  <a:gd name="connsiteY0" fmla="*/ 0 h 1066983"/>
                  <a:gd name="connsiteX1" fmla="*/ 2037658 w 2132720"/>
                  <a:gd name="connsiteY1" fmla="*/ 5938 h 1066983"/>
                  <a:gd name="connsiteX2" fmla="*/ 2132660 w 2132720"/>
                  <a:gd name="connsiteY2" fmla="*/ 1066800 h 1066983"/>
                  <a:gd name="connsiteX3" fmla="*/ 1838746 w 2132720"/>
                  <a:gd name="connsiteY3" fmla="*/ 777834 h 1066983"/>
                  <a:gd name="connsiteX4" fmla="*/ 0 w 2132720"/>
                  <a:gd name="connsiteY4" fmla="*/ 971798 h 1066983"/>
                  <a:gd name="connsiteX5" fmla="*/ 160317 w 2132720"/>
                  <a:gd name="connsiteY5" fmla="*/ 0 h 1066983"/>
                  <a:gd name="connsiteX0" fmla="*/ 160317 w 2132716"/>
                  <a:gd name="connsiteY0" fmla="*/ 0 h 1066989"/>
                  <a:gd name="connsiteX1" fmla="*/ 2037658 w 2132716"/>
                  <a:gd name="connsiteY1" fmla="*/ 5938 h 1066989"/>
                  <a:gd name="connsiteX2" fmla="*/ 2132660 w 2132716"/>
                  <a:gd name="connsiteY2" fmla="*/ 1066800 h 1066989"/>
                  <a:gd name="connsiteX3" fmla="*/ 1814933 w 2132716"/>
                  <a:gd name="connsiteY3" fmla="*/ 787359 h 1066989"/>
                  <a:gd name="connsiteX4" fmla="*/ 0 w 2132716"/>
                  <a:gd name="connsiteY4" fmla="*/ 971798 h 1066989"/>
                  <a:gd name="connsiteX5" fmla="*/ 160317 w 2132716"/>
                  <a:gd name="connsiteY5" fmla="*/ 0 h 1066989"/>
                  <a:gd name="connsiteX0" fmla="*/ 160317 w 2132712"/>
                  <a:gd name="connsiteY0" fmla="*/ 0 h 1066989"/>
                  <a:gd name="connsiteX1" fmla="*/ 2037658 w 2132712"/>
                  <a:gd name="connsiteY1" fmla="*/ 5938 h 1066989"/>
                  <a:gd name="connsiteX2" fmla="*/ 2132660 w 2132712"/>
                  <a:gd name="connsiteY2" fmla="*/ 1066800 h 1066989"/>
                  <a:gd name="connsiteX3" fmla="*/ 1791120 w 2132712"/>
                  <a:gd name="connsiteY3" fmla="*/ 787359 h 1066989"/>
                  <a:gd name="connsiteX4" fmla="*/ 0 w 2132712"/>
                  <a:gd name="connsiteY4" fmla="*/ 971798 h 1066989"/>
                  <a:gd name="connsiteX5" fmla="*/ 160317 w 2132712"/>
                  <a:gd name="connsiteY5" fmla="*/ 0 h 1066989"/>
                  <a:gd name="connsiteX0" fmla="*/ 160317 w 2108904"/>
                  <a:gd name="connsiteY0" fmla="*/ 0 h 1038435"/>
                  <a:gd name="connsiteX1" fmla="*/ 2037658 w 2108904"/>
                  <a:gd name="connsiteY1" fmla="*/ 5938 h 1038435"/>
                  <a:gd name="connsiteX2" fmla="*/ 2108848 w 2108904"/>
                  <a:gd name="connsiteY2" fmla="*/ 1038225 h 1038435"/>
                  <a:gd name="connsiteX3" fmla="*/ 1791120 w 2108904"/>
                  <a:gd name="connsiteY3" fmla="*/ 787359 h 1038435"/>
                  <a:gd name="connsiteX4" fmla="*/ 0 w 2108904"/>
                  <a:gd name="connsiteY4" fmla="*/ 971798 h 1038435"/>
                  <a:gd name="connsiteX5" fmla="*/ 160317 w 2108904"/>
                  <a:gd name="connsiteY5" fmla="*/ 0 h 1038435"/>
                  <a:gd name="connsiteX0" fmla="*/ 174604 w 2123191"/>
                  <a:gd name="connsiteY0" fmla="*/ 0 h 1038435"/>
                  <a:gd name="connsiteX1" fmla="*/ 2051945 w 2123191"/>
                  <a:gd name="connsiteY1" fmla="*/ 5938 h 1038435"/>
                  <a:gd name="connsiteX2" fmla="*/ 2123135 w 2123191"/>
                  <a:gd name="connsiteY2" fmla="*/ 1038225 h 1038435"/>
                  <a:gd name="connsiteX3" fmla="*/ 1805407 w 2123191"/>
                  <a:gd name="connsiteY3" fmla="*/ 787359 h 1038435"/>
                  <a:gd name="connsiteX4" fmla="*/ 0 w 2123191"/>
                  <a:gd name="connsiteY4" fmla="*/ 981323 h 1038435"/>
                  <a:gd name="connsiteX5" fmla="*/ 174604 w 2123191"/>
                  <a:gd name="connsiteY5" fmla="*/ 0 h 1038435"/>
                  <a:gd name="connsiteX0" fmla="*/ 165062 w 2113649"/>
                  <a:gd name="connsiteY0" fmla="*/ 0 h 1038435"/>
                  <a:gd name="connsiteX1" fmla="*/ 2042403 w 2113649"/>
                  <a:gd name="connsiteY1" fmla="*/ 5938 h 1038435"/>
                  <a:gd name="connsiteX2" fmla="*/ 2113593 w 2113649"/>
                  <a:gd name="connsiteY2" fmla="*/ 1038225 h 1038435"/>
                  <a:gd name="connsiteX3" fmla="*/ 1795865 w 2113649"/>
                  <a:gd name="connsiteY3" fmla="*/ 787359 h 1038435"/>
                  <a:gd name="connsiteX4" fmla="*/ 0 w 2113649"/>
                  <a:gd name="connsiteY4" fmla="*/ 971798 h 1038435"/>
                  <a:gd name="connsiteX5" fmla="*/ 165062 w 2113649"/>
                  <a:gd name="connsiteY5" fmla="*/ 0 h 1038435"/>
                  <a:gd name="connsiteX0" fmla="*/ 165062 w 2113649"/>
                  <a:gd name="connsiteY0" fmla="*/ 0 h 1047953"/>
                  <a:gd name="connsiteX1" fmla="*/ 2042403 w 2113649"/>
                  <a:gd name="connsiteY1" fmla="*/ 5938 h 1047953"/>
                  <a:gd name="connsiteX2" fmla="*/ 2113593 w 2113649"/>
                  <a:gd name="connsiteY2" fmla="*/ 1047750 h 1047953"/>
                  <a:gd name="connsiteX3" fmla="*/ 1795865 w 2113649"/>
                  <a:gd name="connsiteY3" fmla="*/ 787359 h 1047953"/>
                  <a:gd name="connsiteX4" fmla="*/ 0 w 2113649"/>
                  <a:gd name="connsiteY4" fmla="*/ 971798 h 1047953"/>
                  <a:gd name="connsiteX5" fmla="*/ 165062 w 2113649"/>
                  <a:gd name="connsiteY5" fmla="*/ 0 h 1047953"/>
                  <a:gd name="connsiteX0" fmla="*/ 165062 w 2061176"/>
                  <a:gd name="connsiteY0" fmla="*/ 0 h 1037884"/>
                  <a:gd name="connsiteX1" fmla="*/ 2042403 w 2061176"/>
                  <a:gd name="connsiteY1" fmla="*/ 5938 h 1037884"/>
                  <a:gd name="connsiteX2" fmla="*/ 2061109 w 2061176"/>
                  <a:gd name="connsiteY2" fmla="*/ 1037673 h 1037884"/>
                  <a:gd name="connsiteX3" fmla="*/ 1795865 w 2061176"/>
                  <a:gd name="connsiteY3" fmla="*/ 787359 h 1037884"/>
                  <a:gd name="connsiteX4" fmla="*/ 0 w 2061176"/>
                  <a:gd name="connsiteY4" fmla="*/ 971798 h 1037884"/>
                  <a:gd name="connsiteX5" fmla="*/ 165062 w 2061176"/>
                  <a:gd name="connsiteY5" fmla="*/ 0 h 1037884"/>
                  <a:gd name="connsiteX0" fmla="*/ 136435 w 2032549"/>
                  <a:gd name="connsiteY0" fmla="*/ 0 h 1037884"/>
                  <a:gd name="connsiteX1" fmla="*/ 2013776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49"/>
                  <a:gd name="connsiteY0" fmla="*/ 0 h 1037884"/>
                  <a:gd name="connsiteX1" fmla="*/ 1946978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4599 w 2032530"/>
                  <a:gd name="connsiteY5" fmla="*/ 1017722 h 1037917"/>
                  <a:gd name="connsiteX6" fmla="*/ 136435 w 2032530"/>
                  <a:gd name="connsiteY6"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22993 w 2032530"/>
                  <a:gd name="connsiteY5" fmla="*/ 770846 h 1037917"/>
                  <a:gd name="connsiteX6" fmla="*/ 136435 w 2032530"/>
                  <a:gd name="connsiteY6" fmla="*/ 0 h 1037917"/>
                  <a:gd name="connsiteX0" fmla="*/ 291823 w 2187918"/>
                  <a:gd name="connsiteY0" fmla="*/ 0 h 1037917"/>
                  <a:gd name="connsiteX1" fmla="*/ 2102366 w 2187918"/>
                  <a:gd name="connsiteY1" fmla="*/ 5938 h 1037917"/>
                  <a:gd name="connsiteX2" fmla="*/ 2187870 w 2187918"/>
                  <a:gd name="connsiteY2" fmla="*/ 1037673 h 1037917"/>
                  <a:gd name="connsiteX3" fmla="*/ 1816861 w 2187918"/>
                  <a:gd name="connsiteY3" fmla="*/ 822627 h 1037917"/>
                  <a:gd name="connsiteX4" fmla="*/ 155388 w 2187918"/>
                  <a:gd name="connsiteY4" fmla="*/ 936529 h 1037917"/>
                  <a:gd name="connsiteX5" fmla="*/ 291823 w 2187918"/>
                  <a:gd name="connsiteY5" fmla="*/ 0 h 1037917"/>
                  <a:gd name="connsiteX0" fmla="*/ 189483 w 2085578"/>
                  <a:gd name="connsiteY0" fmla="*/ 0 h 1037917"/>
                  <a:gd name="connsiteX1" fmla="*/ 2000026 w 2085578"/>
                  <a:gd name="connsiteY1" fmla="*/ 5938 h 1037917"/>
                  <a:gd name="connsiteX2" fmla="*/ 2085530 w 2085578"/>
                  <a:gd name="connsiteY2" fmla="*/ 1037673 h 1037917"/>
                  <a:gd name="connsiteX3" fmla="*/ 1714521 w 2085578"/>
                  <a:gd name="connsiteY3" fmla="*/ 822627 h 1037917"/>
                  <a:gd name="connsiteX4" fmla="*/ 53048 w 2085578"/>
                  <a:gd name="connsiteY4" fmla="*/ 936529 h 1037917"/>
                  <a:gd name="connsiteX5" fmla="*/ 189483 w 2085578"/>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1002025 h 1037917"/>
                  <a:gd name="connsiteX5" fmla="*/ 136435 w 2032530"/>
                  <a:gd name="connsiteY5" fmla="*/ 0 h 1037917"/>
                  <a:gd name="connsiteX0" fmla="*/ 136435 w 1996751"/>
                  <a:gd name="connsiteY0" fmla="*/ 0 h 1138227"/>
                  <a:gd name="connsiteX1" fmla="*/ 1946978 w 1996751"/>
                  <a:gd name="connsiteY1" fmla="*/ 5938 h 1138227"/>
                  <a:gd name="connsiteX2" fmla="*/ 1996698 w 1996751"/>
                  <a:gd name="connsiteY2" fmla="*/ 1138058 h 1138227"/>
                  <a:gd name="connsiteX3" fmla="*/ 1661473 w 1996751"/>
                  <a:gd name="connsiteY3" fmla="*/ 822627 h 1138227"/>
                  <a:gd name="connsiteX4" fmla="*/ 0 w 1996751"/>
                  <a:gd name="connsiteY4" fmla="*/ 1002025 h 1138227"/>
                  <a:gd name="connsiteX5" fmla="*/ 136435 w 1996751"/>
                  <a:gd name="connsiteY5" fmla="*/ 0 h 1138227"/>
                  <a:gd name="connsiteX0" fmla="*/ 136435 w 1996748"/>
                  <a:gd name="connsiteY0" fmla="*/ 0 h 1138363"/>
                  <a:gd name="connsiteX1" fmla="*/ 1946978 w 1996748"/>
                  <a:gd name="connsiteY1" fmla="*/ 5938 h 1138363"/>
                  <a:gd name="connsiteX2" fmla="*/ 1996698 w 1996748"/>
                  <a:gd name="connsiteY2" fmla="*/ 1138058 h 1138363"/>
                  <a:gd name="connsiteX3" fmla="*/ 1643581 w 1996748"/>
                  <a:gd name="connsiteY3" fmla="*/ 968641 h 1138363"/>
                  <a:gd name="connsiteX4" fmla="*/ 0 w 1996748"/>
                  <a:gd name="connsiteY4" fmla="*/ 1002025 h 1138363"/>
                  <a:gd name="connsiteX5" fmla="*/ 136435 w 1996748"/>
                  <a:gd name="connsiteY5" fmla="*/ 0 h 1138363"/>
                  <a:gd name="connsiteX0" fmla="*/ 136435 w 1996748"/>
                  <a:gd name="connsiteY0" fmla="*/ 3189 h 1141552"/>
                  <a:gd name="connsiteX1" fmla="*/ 1893302 w 1996748"/>
                  <a:gd name="connsiteY1" fmla="*/ 0 h 1141552"/>
                  <a:gd name="connsiteX2" fmla="*/ 1996698 w 1996748"/>
                  <a:gd name="connsiteY2" fmla="*/ 1141247 h 1141552"/>
                  <a:gd name="connsiteX3" fmla="*/ 1643581 w 1996748"/>
                  <a:gd name="connsiteY3" fmla="*/ 971830 h 1141552"/>
                  <a:gd name="connsiteX4" fmla="*/ 0 w 1996748"/>
                  <a:gd name="connsiteY4" fmla="*/ 1005214 h 1141552"/>
                  <a:gd name="connsiteX5" fmla="*/ 136435 w 1996748"/>
                  <a:gd name="connsiteY5" fmla="*/ 3189 h 1141552"/>
                  <a:gd name="connsiteX0" fmla="*/ 136435 w 2003333"/>
                  <a:gd name="connsiteY0" fmla="*/ 3189 h 1154967"/>
                  <a:gd name="connsiteX1" fmla="*/ 1893302 w 2003333"/>
                  <a:gd name="connsiteY1" fmla="*/ 0 h 1154967"/>
                  <a:gd name="connsiteX2" fmla="*/ 2003283 w 2003333"/>
                  <a:gd name="connsiteY2" fmla="*/ 1154683 h 1154967"/>
                  <a:gd name="connsiteX3" fmla="*/ 1643581 w 2003333"/>
                  <a:gd name="connsiteY3" fmla="*/ 971830 h 1154967"/>
                  <a:gd name="connsiteX4" fmla="*/ 0 w 2003333"/>
                  <a:gd name="connsiteY4" fmla="*/ 1005214 h 1154967"/>
                  <a:gd name="connsiteX5" fmla="*/ 136435 w 2003333"/>
                  <a:gd name="connsiteY5" fmla="*/ 3189 h 1154967"/>
                  <a:gd name="connsiteX0" fmla="*/ 136435 w 2003331"/>
                  <a:gd name="connsiteY0" fmla="*/ 3189 h 1154967"/>
                  <a:gd name="connsiteX1" fmla="*/ 1893302 w 2003331"/>
                  <a:gd name="connsiteY1" fmla="*/ 0 h 1154967"/>
                  <a:gd name="connsiteX2" fmla="*/ 2003283 w 2003331"/>
                  <a:gd name="connsiteY2" fmla="*/ 1154683 h 1154967"/>
                  <a:gd name="connsiteX3" fmla="*/ 1630410 w 2003331"/>
                  <a:gd name="connsiteY3" fmla="*/ 971830 h 1154967"/>
                  <a:gd name="connsiteX4" fmla="*/ 0 w 2003331"/>
                  <a:gd name="connsiteY4" fmla="*/ 1005214 h 1154967"/>
                  <a:gd name="connsiteX5" fmla="*/ 136435 w 2003331"/>
                  <a:gd name="connsiteY5" fmla="*/ 3189 h 1154967"/>
                  <a:gd name="connsiteX0" fmla="*/ 136435 w 1997827"/>
                  <a:gd name="connsiteY0" fmla="*/ 3189 h 1125345"/>
                  <a:gd name="connsiteX1" fmla="*/ 1893302 w 1997827"/>
                  <a:gd name="connsiteY1" fmla="*/ 0 h 1125345"/>
                  <a:gd name="connsiteX2" fmla="*/ 1997779 w 1997827"/>
                  <a:gd name="connsiteY2" fmla="*/ 1125010 h 1125345"/>
                  <a:gd name="connsiteX3" fmla="*/ 1630410 w 1997827"/>
                  <a:gd name="connsiteY3" fmla="*/ 971830 h 1125345"/>
                  <a:gd name="connsiteX4" fmla="*/ 0 w 1997827"/>
                  <a:gd name="connsiteY4" fmla="*/ 1005214 h 1125345"/>
                  <a:gd name="connsiteX5" fmla="*/ 136435 w 1997827"/>
                  <a:gd name="connsiteY5" fmla="*/ 3189 h 1125345"/>
                  <a:gd name="connsiteX0" fmla="*/ 136435 w 1997834"/>
                  <a:gd name="connsiteY0" fmla="*/ 3189 h 1125386"/>
                  <a:gd name="connsiteX1" fmla="*/ 1893302 w 1997834"/>
                  <a:gd name="connsiteY1" fmla="*/ 0 h 1125386"/>
                  <a:gd name="connsiteX2" fmla="*/ 1997779 w 1997834"/>
                  <a:gd name="connsiteY2" fmla="*/ 1125010 h 1125386"/>
                  <a:gd name="connsiteX3" fmla="*/ 1674442 w 1997834"/>
                  <a:gd name="connsiteY3" fmla="*/ 989634 h 1125386"/>
                  <a:gd name="connsiteX4" fmla="*/ 0 w 1997834"/>
                  <a:gd name="connsiteY4" fmla="*/ 1005214 h 1125386"/>
                  <a:gd name="connsiteX5" fmla="*/ 136435 w 1997834"/>
                  <a:gd name="connsiteY5" fmla="*/ 3189 h 1125386"/>
                  <a:gd name="connsiteX0" fmla="*/ 130931 w 1992330"/>
                  <a:gd name="connsiteY0" fmla="*/ 3189 h 1125386"/>
                  <a:gd name="connsiteX1" fmla="*/ 1887798 w 1992330"/>
                  <a:gd name="connsiteY1" fmla="*/ 0 h 1125386"/>
                  <a:gd name="connsiteX2" fmla="*/ 1992275 w 1992330"/>
                  <a:gd name="connsiteY2" fmla="*/ 1125010 h 1125386"/>
                  <a:gd name="connsiteX3" fmla="*/ 1668938 w 1992330"/>
                  <a:gd name="connsiteY3" fmla="*/ 989634 h 1125386"/>
                  <a:gd name="connsiteX4" fmla="*/ 0 w 1992330"/>
                  <a:gd name="connsiteY4" fmla="*/ 993345 h 1125386"/>
                  <a:gd name="connsiteX5" fmla="*/ 130931 w 1992330"/>
                  <a:gd name="connsiteY5" fmla="*/ 3189 h 1125386"/>
                  <a:gd name="connsiteX0" fmla="*/ 130931 w 1992326"/>
                  <a:gd name="connsiteY0" fmla="*/ 3189 h 1125420"/>
                  <a:gd name="connsiteX1" fmla="*/ 1887798 w 1992326"/>
                  <a:gd name="connsiteY1" fmla="*/ 0 h 1125420"/>
                  <a:gd name="connsiteX2" fmla="*/ 1992275 w 1992326"/>
                  <a:gd name="connsiteY2" fmla="*/ 1125010 h 1125420"/>
                  <a:gd name="connsiteX3" fmla="*/ 1641419 w 1992326"/>
                  <a:gd name="connsiteY3" fmla="*/ 1001502 h 1125420"/>
                  <a:gd name="connsiteX4" fmla="*/ 0 w 1992326"/>
                  <a:gd name="connsiteY4" fmla="*/ 993345 h 1125420"/>
                  <a:gd name="connsiteX5" fmla="*/ 130931 w 1992326"/>
                  <a:gd name="connsiteY5" fmla="*/ 3189 h 1125420"/>
                  <a:gd name="connsiteX0" fmla="*/ 130931 w 1992326"/>
                  <a:gd name="connsiteY0" fmla="*/ 3189 h 1107678"/>
                  <a:gd name="connsiteX1" fmla="*/ 1887798 w 1992326"/>
                  <a:gd name="connsiteY1" fmla="*/ 0 h 1107678"/>
                  <a:gd name="connsiteX2" fmla="*/ 1992275 w 1992326"/>
                  <a:gd name="connsiteY2" fmla="*/ 1107206 h 1107678"/>
                  <a:gd name="connsiteX3" fmla="*/ 1641419 w 1992326"/>
                  <a:gd name="connsiteY3" fmla="*/ 1001502 h 1107678"/>
                  <a:gd name="connsiteX4" fmla="*/ 0 w 1992326"/>
                  <a:gd name="connsiteY4" fmla="*/ 993345 h 1107678"/>
                  <a:gd name="connsiteX5" fmla="*/ 130931 w 1992326"/>
                  <a:gd name="connsiteY5" fmla="*/ 3189 h 1107678"/>
                  <a:gd name="connsiteX0" fmla="*/ 130931 w 1992334"/>
                  <a:gd name="connsiteY0" fmla="*/ 3189 h 1107839"/>
                  <a:gd name="connsiteX1" fmla="*/ 1887798 w 1992334"/>
                  <a:gd name="connsiteY1" fmla="*/ 0 h 1107839"/>
                  <a:gd name="connsiteX2" fmla="*/ 1992275 w 1992334"/>
                  <a:gd name="connsiteY2" fmla="*/ 1107206 h 1107839"/>
                  <a:gd name="connsiteX3" fmla="*/ 1689557 w 1992334"/>
                  <a:gd name="connsiteY3" fmla="*/ 1031176 h 1107839"/>
                  <a:gd name="connsiteX4" fmla="*/ 0 w 1992334"/>
                  <a:gd name="connsiteY4" fmla="*/ 993345 h 1107839"/>
                  <a:gd name="connsiteX5" fmla="*/ 130931 w 1992334"/>
                  <a:gd name="connsiteY5" fmla="*/ 3189 h 1107839"/>
                  <a:gd name="connsiteX0" fmla="*/ 130931 w 1992334"/>
                  <a:gd name="connsiteY0" fmla="*/ 3189 h 1107839"/>
                  <a:gd name="connsiteX1" fmla="*/ 1845678 w 1992334"/>
                  <a:gd name="connsiteY1" fmla="*/ 0 h 1107839"/>
                  <a:gd name="connsiteX2" fmla="*/ 1992275 w 1992334"/>
                  <a:gd name="connsiteY2" fmla="*/ 1107206 h 1107839"/>
                  <a:gd name="connsiteX3" fmla="*/ 1689557 w 1992334"/>
                  <a:gd name="connsiteY3" fmla="*/ 1031176 h 1107839"/>
                  <a:gd name="connsiteX4" fmla="*/ 0 w 1992334"/>
                  <a:gd name="connsiteY4" fmla="*/ 993345 h 1107839"/>
                  <a:gd name="connsiteX5" fmla="*/ 130931 w 1992334"/>
                  <a:gd name="connsiteY5" fmla="*/ 3189 h 1107839"/>
                  <a:gd name="connsiteX0" fmla="*/ 130931 w 1992334"/>
                  <a:gd name="connsiteY0" fmla="*/ 3189 h 1107839"/>
                  <a:gd name="connsiteX1" fmla="*/ 1845678 w 1992334"/>
                  <a:gd name="connsiteY1" fmla="*/ 0 h 1107839"/>
                  <a:gd name="connsiteX2" fmla="*/ 1992275 w 1992334"/>
                  <a:gd name="connsiteY2" fmla="*/ 1107206 h 1107839"/>
                  <a:gd name="connsiteX3" fmla="*/ 1689557 w 1992334"/>
                  <a:gd name="connsiteY3" fmla="*/ 1031176 h 1107839"/>
                  <a:gd name="connsiteX4" fmla="*/ 0 w 1992334"/>
                  <a:gd name="connsiteY4" fmla="*/ 1035956 h 1107839"/>
                  <a:gd name="connsiteX5" fmla="*/ 130931 w 1992334"/>
                  <a:gd name="connsiteY5" fmla="*/ 3189 h 110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334" h="1107839">
                    <a:moveTo>
                      <a:pt x="130931" y="3189"/>
                    </a:moveTo>
                    <a:lnTo>
                      <a:pt x="1845678" y="0"/>
                    </a:lnTo>
                    <a:lnTo>
                      <a:pt x="1992275" y="1107206"/>
                    </a:lnTo>
                    <a:cubicBezTo>
                      <a:pt x="1997222" y="1115783"/>
                      <a:pt x="1690547" y="1034475"/>
                      <a:pt x="1689557" y="1031176"/>
                    </a:cubicBezTo>
                    <a:cubicBezTo>
                      <a:pt x="1126371" y="1018566"/>
                      <a:pt x="563186" y="1048566"/>
                      <a:pt x="0" y="1035956"/>
                    </a:cubicBezTo>
                    <a:cubicBezTo>
                      <a:pt x="3345" y="1039924"/>
                      <a:pt x="142127" y="17216"/>
                      <a:pt x="130931" y="3189"/>
                    </a:cubicBezTo>
                    <a:close/>
                  </a:path>
                </a:pathLst>
              </a:custGeom>
              <a:gradFill flip="none" rotWithShape="1">
                <a:gsLst>
                  <a:gs pos="0">
                    <a:schemeClr val="bg1">
                      <a:alpha val="30000"/>
                    </a:schemeClr>
                  </a:gs>
                  <a:gs pos="100000">
                    <a:schemeClr val="bg1">
                      <a:alpha val="0"/>
                    </a:schemeClr>
                  </a:gs>
                </a:gsLst>
                <a:lin ang="156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0576" y="3638550"/>
              <a:ext cx="1332814" cy="1447286"/>
            </a:xfrm>
            <a:prstGeom prst="rect">
              <a:avLst/>
            </a:prstGeom>
          </p:spPr>
        </p:pic>
      </p:grpSp>
      <p:grpSp>
        <p:nvGrpSpPr>
          <p:cNvPr id="26" name="Group 25"/>
          <p:cNvGrpSpPr/>
          <p:nvPr/>
        </p:nvGrpSpPr>
        <p:grpSpPr>
          <a:xfrm>
            <a:off x="4766602" y="1143998"/>
            <a:ext cx="1424648" cy="3237503"/>
            <a:chOff x="4724400" y="3649059"/>
            <a:chExt cx="1729154" cy="2980341"/>
          </a:xfrm>
        </p:grpSpPr>
        <p:grpSp>
          <p:nvGrpSpPr>
            <p:cNvPr id="27" name="Group 26"/>
            <p:cNvGrpSpPr/>
            <p:nvPr/>
          </p:nvGrpSpPr>
          <p:grpSpPr>
            <a:xfrm>
              <a:off x="4724400" y="3649059"/>
              <a:ext cx="1729154" cy="2980341"/>
              <a:chOff x="4572000" y="1239024"/>
              <a:chExt cx="2048979" cy="3008483"/>
            </a:xfrm>
          </p:grpSpPr>
          <p:grpSp>
            <p:nvGrpSpPr>
              <p:cNvPr id="29" name="Group 28"/>
              <p:cNvGrpSpPr/>
              <p:nvPr/>
            </p:nvGrpSpPr>
            <p:grpSpPr>
              <a:xfrm flipH="1">
                <a:off x="4605207" y="1239024"/>
                <a:ext cx="2015772" cy="2066329"/>
                <a:chOff x="321899" y="1239025"/>
                <a:chExt cx="1956286" cy="2066329"/>
              </a:xfrm>
            </p:grpSpPr>
            <p:sp>
              <p:nvSpPr>
                <p:cNvPr id="33" name="Rectangle 1"/>
                <p:cNvSpPr/>
                <p:nvPr/>
              </p:nvSpPr>
              <p:spPr bwMode="auto">
                <a:xfrm>
                  <a:off x="321899" y="1239025"/>
                  <a:ext cx="1956286" cy="2066329"/>
                </a:xfrm>
                <a:custGeom>
                  <a:avLst/>
                  <a:gdLst>
                    <a:gd name="connsiteX0" fmla="*/ 0 w 2133600"/>
                    <a:gd name="connsiteY0" fmla="*/ 0 h 4648200"/>
                    <a:gd name="connsiteX1" fmla="*/ 2133600 w 2133600"/>
                    <a:gd name="connsiteY1" fmla="*/ 0 h 4648200"/>
                    <a:gd name="connsiteX2" fmla="*/ 2133600 w 2133600"/>
                    <a:gd name="connsiteY2" fmla="*/ 4648200 h 4648200"/>
                    <a:gd name="connsiteX3" fmla="*/ 0 w 2133600"/>
                    <a:gd name="connsiteY3" fmla="*/ 4648200 h 4648200"/>
                    <a:gd name="connsiteX4" fmla="*/ 0 w 2133600"/>
                    <a:gd name="connsiteY4" fmla="*/ 0 h 4648200"/>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219075 w 2133600"/>
                    <a:gd name="connsiteY0" fmla="*/ 180975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219075 w 2133600"/>
                    <a:gd name="connsiteY5" fmla="*/ 180975 h 4867275"/>
                    <a:gd name="connsiteX0" fmla="*/ 219075 w 2133600"/>
                    <a:gd name="connsiteY0" fmla="*/ 180975 h 4867275"/>
                    <a:gd name="connsiteX1" fmla="*/ 600075 w 2133600"/>
                    <a:gd name="connsiteY1" fmla="*/ 28575 h 4867275"/>
                    <a:gd name="connsiteX2" fmla="*/ 2133600 w 2133600"/>
                    <a:gd name="connsiteY2" fmla="*/ 0 h 4867275"/>
                    <a:gd name="connsiteX3" fmla="*/ 2133600 w 2133600"/>
                    <a:gd name="connsiteY3" fmla="*/ 4648200 h 4867275"/>
                    <a:gd name="connsiteX4" fmla="*/ 390525 w 2133600"/>
                    <a:gd name="connsiteY4" fmla="*/ 4867275 h 4867275"/>
                    <a:gd name="connsiteX5" fmla="*/ 0 w 2133600"/>
                    <a:gd name="connsiteY5" fmla="*/ 4648200 h 4867275"/>
                    <a:gd name="connsiteX6" fmla="*/ 219075 w 2133600"/>
                    <a:gd name="connsiteY6" fmla="*/ 180975 h 4867275"/>
                    <a:gd name="connsiteX0" fmla="*/ 219075 w 2133600"/>
                    <a:gd name="connsiteY0" fmla="*/ 152400 h 4838700"/>
                    <a:gd name="connsiteX1" fmla="*/ 600075 w 2133600"/>
                    <a:gd name="connsiteY1" fmla="*/ 0 h 4838700"/>
                    <a:gd name="connsiteX2" fmla="*/ 2009775 w 2133600"/>
                    <a:gd name="connsiteY2" fmla="*/ 171450 h 4838700"/>
                    <a:gd name="connsiteX3" fmla="*/ 2133600 w 2133600"/>
                    <a:gd name="connsiteY3" fmla="*/ 4619625 h 4838700"/>
                    <a:gd name="connsiteX4" fmla="*/ 390525 w 2133600"/>
                    <a:gd name="connsiteY4" fmla="*/ 4838700 h 4838700"/>
                    <a:gd name="connsiteX5" fmla="*/ 0 w 2133600"/>
                    <a:gd name="connsiteY5" fmla="*/ 4619625 h 4838700"/>
                    <a:gd name="connsiteX6" fmla="*/ 219075 w 2133600"/>
                    <a:gd name="connsiteY6" fmla="*/ 152400 h 4838700"/>
                    <a:gd name="connsiteX0" fmla="*/ 219075 w 2162175"/>
                    <a:gd name="connsiteY0" fmla="*/ 152400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219075 w 2162175"/>
                    <a:gd name="connsiteY6" fmla="*/ 152400 h 4838700"/>
                    <a:gd name="connsiteX0" fmla="*/ 141438 w 2162175"/>
                    <a:gd name="connsiteY0" fmla="*/ 186906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141438 w 2162175"/>
                    <a:gd name="connsiteY6" fmla="*/ 186906 h 4838700"/>
                    <a:gd name="connsiteX0" fmla="*/ 141438 w 2162175"/>
                    <a:gd name="connsiteY0" fmla="*/ 178279 h 4830073"/>
                    <a:gd name="connsiteX1" fmla="*/ 487931 w 2162175"/>
                    <a:gd name="connsiteY1" fmla="*/ 0 h 4830073"/>
                    <a:gd name="connsiteX2" fmla="*/ 2009775 w 2162175"/>
                    <a:gd name="connsiteY2" fmla="*/ 162823 h 4830073"/>
                    <a:gd name="connsiteX3" fmla="*/ 2162175 w 2162175"/>
                    <a:gd name="connsiteY3" fmla="*/ 4601473 h 4830073"/>
                    <a:gd name="connsiteX4" fmla="*/ 390525 w 2162175"/>
                    <a:gd name="connsiteY4" fmla="*/ 4830073 h 4830073"/>
                    <a:gd name="connsiteX5" fmla="*/ 0 w 2162175"/>
                    <a:gd name="connsiteY5" fmla="*/ 4610998 h 4830073"/>
                    <a:gd name="connsiteX6" fmla="*/ 141438 w 2162175"/>
                    <a:gd name="connsiteY6" fmla="*/ 178279 h 4830073"/>
                    <a:gd name="connsiteX0" fmla="*/ 141438 w 2162175"/>
                    <a:gd name="connsiteY0" fmla="*/ 195782 h 4847576"/>
                    <a:gd name="connsiteX1" fmla="*/ 487931 w 2162175"/>
                    <a:gd name="connsiteY1" fmla="*/ 17503 h 4847576"/>
                    <a:gd name="connsiteX2" fmla="*/ 2009775 w 2162175"/>
                    <a:gd name="connsiteY2" fmla="*/ 180326 h 4847576"/>
                    <a:gd name="connsiteX3" fmla="*/ 2162175 w 2162175"/>
                    <a:gd name="connsiteY3" fmla="*/ 4618976 h 4847576"/>
                    <a:gd name="connsiteX4" fmla="*/ 390525 w 2162175"/>
                    <a:gd name="connsiteY4" fmla="*/ 4847576 h 4847576"/>
                    <a:gd name="connsiteX5" fmla="*/ 0 w 2162175"/>
                    <a:gd name="connsiteY5" fmla="*/ 4628501 h 4847576"/>
                    <a:gd name="connsiteX6" fmla="*/ 141438 w 2162175"/>
                    <a:gd name="connsiteY6" fmla="*/ 195782 h 484757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1880379 w 2162175"/>
                    <a:gd name="connsiteY2" fmla="*/ 172472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015526"/>
                    <a:gd name="connsiteY0" fmla="*/ 179302 h 4831096"/>
                    <a:gd name="connsiteX1" fmla="*/ 487931 w 2015526"/>
                    <a:gd name="connsiteY1" fmla="*/ 1023 h 4831096"/>
                    <a:gd name="connsiteX2" fmla="*/ 1880379 w 2015526"/>
                    <a:gd name="connsiteY2" fmla="*/ 172472 h 4831096"/>
                    <a:gd name="connsiteX3" fmla="*/ 2015526 w 2015526"/>
                    <a:gd name="connsiteY3" fmla="*/ 4714639 h 4831096"/>
                    <a:gd name="connsiteX4" fmla="*/ 390525 w 2015526"/>
                    <a:gd name="connsiteY4" fmla="*/ 4831096 h 4831096"/>
                    <a:gd name="connsiteX5" fmla="*/ 0 w 2015526"/>
                    <a:gd name="connsiteY5" fmla="*/ 4612021 h 4831096"/>
                    <a:gd name="connsiteX6" fmla="*/ 141438 w 2015526"/>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2156 w 2017737"/>
                    <a:gd name="connsiteY0" fmla="*/ 179302 h 4856975"/>
                    <a:gd name="connsiteX1" fmla="*/ 488649 w 2017737"/>
                    <a:gd name="connsiteY1" fmla="*/ 1023 h 4856975"/>
                    <a:gd name="connsiteX2" fmla="*/ 1881097 w 2017737"/>
                    <a:gd name="connsiteY2" fmla="*/ 172472 h 4856975"/>
                    <a:gd name="connsiteX3" fmla="*/ 2016244 w 2017737"/>
                    <a:gd name="connsiteY3" fmla="*/ 4714639 h 4856975"/>
                    <a:gd name="connsiteX4" fmla="*/ 253221 w 2017737"/>
                    <a:gd name="connsiteY4" fmla="*/ 4856975 h 4856975"/>
                    <a:gd name="connsiteX5" fmla="*/ 718 w 2017737"/>
                    <a:gd name="connsiteY5" fmla="*/ 4612021 h 4856975"/>
                    <a:gd name="connsiteX6" fmla="*/ 142156 w 2017737"/>
                    <a:gd name="connsiteY6" fmla="*/ 179302 h 4856975"/>
                    <a:gd name="connsiteX0" fmla="*/ 142117 w 2017698"/>
                    <a:gd name="connsiteY0" fmla="*/ 179302 h 4822469"/>
                    <a:gd name="connsiteX1" fmla="*/ 488610 w 2017698"/>
                    <a:gd name="connsiteY1" fmla="*/ 1023 h 4822469"/>
                    <a:gd name="connsiteX2" fmla="*/ 1881058 w 2017698"/>
                    <a:gd name="connsiteY2" fmla="*/ 172472 h 4822469"/>
                    <a:gd name="connsiteX3" fmla="*/ 2016205 w 2017698"/>
                    <a:gd name="connsiteY3" fmla="*/ 4714639 h 4822469"/>
                    <a:gd name="connsiteX4" fmla="*/ 270103 w 2017698"/>
                    <a:gd name="connsiteY4" fmla="*/ 4822469 h 4822469"/>
                    <a:gd name="connsiteX5" fmla="*/ 679 w 2017698"/>
                    <a:gd name="connsiteY5" fmla="*/ 4612021 h 4822469"/>
                    <a:gd name="connsiteX6" fmla="*/ 142117 w 2017698"/>
                    <a:gd name="connsiteY6" fmla="*/ 179302 h 4822469"/>
                    <a:gd name="connsiteX0" fmla="*/ 142117 w 2034482"/>
                    <a:gd name="connsiteY0" fmla="*/ 179302 h 4822469"/>
                    <a:gd name="connsiteX1" fmla="*/ 488610 w 2034482"/>
                    <a:gd name="connsiteY1" fmla="*/ 1023 h 4822469"/>
                    <a:gd name="connsiteX2" fmla="*/ 1881058 w 2034482"/>
                    <a:gd name="connsiteY2" fmla="*/ 172472 h 4822469"/>
                    <a:gd name="connsiteX3" fmla="*/ 2033126 w 2034482"/>
                    <a:gd name="connsiteY3" fmla="*/ 4637001 h 4822469"/>
                    <a:gd name="connsiteX4" fmla="*/ 270103 w 2034482"/>
                    <a:gd name="connsiteY4" fmla="*/ 4822469 h 4822469"/>
                    <a:gd name="connsiteX5" fmla="*/ 679 w 2034482"/>
                    <a:gd name="connsiteY5" fmla="*/ 4612021 h 4822469"/>
                    <a:gd name="connsiteX6" fmla="*/ 142117 w 2034482"/>
                    <a:gd name="connsiteY6" fmla="*/ 179302 h 4822469"/>
                    <a:gd name="connsiteX0" fmla="*/ 175888 w 2068253"/>
                    <a:gd name="connsiteY0" fmla="*/ 179302 h 4822469"/>
                    <a:gd name="connsiteX1" fmla="*/ 522381 w 2068253"/>
                    <a:gd name="connsiteY1" fmla="*/ 1023 h 4822469"/>
                    <a:gd name="connsiteX2" fmla="*/ 1914829 w 2068253"/>
                    <a:gd name="connsiteY2" fmla="*/ 172472 h 4822469"/>
                    <a:gd name="connsiteX3" fmla="*/ 2066897 w 2068253"/>
                    <a:gd name="connsiteY3" fmla="*/ 4637001 h 4822469"/>
                    <a:gd name="connsiteX4" fmla="*/ 303874 w 2068253"/>
                    <a:gd name="connsiteY4" fmla="*/ 4822469 h 4822469"/>
                    <a:gd name="connsiteX5" fmla="*/ 609 w 2068253"/>
                    <a:gd name="connsiteY5" fmla="*/ 4577516 h 4822469"/>
                    <a:gd name="connsiteX6" fmla="*/ 175888 w 2068253"/>
                    <a:gd name="connsiteY6" fmla="*/ 179302 h 4822469"/>
                    <a:gd name="connsiteX0" fmla="*/ 253820 w 2146185"/>
                    <a:gd name="connsiteY0" fmla="*/ 179302 h 4822469"/>
                    <a:gd name="connsiteX1" fmla="*/ 600313 w 2146185"/>
                    <a:gd name="connsiteY1" fmla="*/ 1023 h 4822469"/>
                    <a:gd name="connsiteX2" fmla="*/ 1992761 w 2146185"/>
                    <a:gd name="connsiteY2" fmla="*/ 172472 h 4822469"/>
                    <a:gd name="connsiteX3" fmla="*/ 2144829 w 2146185"/>
                    <a:gd name="connsiteY3" fmla="*/ 4637001 h 4822469"/>
                    <a:gd name="connsiteX4" fmla="*/ 381806 w 2146185"/>
                    <a:gd name="connsiteY4" fmla="*/ 4822469 h 4822469"/>
                    <a:gd name="connsiteX5" fmla="*/ 494 w 2146185"/>
                    <a:gd name="connsiteY5" fmla="*/ 4603395 h 4822469"/>
                    <a:gd name="connsiteX6" fmla="*/ 253820 w 2146185"/>
                    <a:gd name="connsiteY6" fmla="*/ 179302 h 4822469"/>
                    <a:gd name="connsiteX0" fmla="*/ 253820 w 2103244"/>
                    <a:gd name="connsiteY0" fmla="*/ 179302 h 4822469"/>
                    <a:gd name="connsiteX1" fmla="*/ 600313 w 2103244"/>
                    <a:gd name="connsiteY1" fmla="*/ 1023 h 4822469"/>
                    <a:gd name="connsiteX2" fmla="*/ 1992761 w 2103244"/>
                    <a:gd name="connsiteY2" fmla="*/ 172472 h 4822469"/>
                    <a:gd name="connsiteX3" fmla="*/ 2101469 w 2103244"/>
                    <a:gd name="connsiteY3" fmla="*/ 4645627 h 4822469"/>
                    <a:gd name="connsiteX4" fmla="*/ 381806 w 2103244"/>
                    <a:gd name="connsiteY4" fmla="*/ 4822469 h 4822469"/>
                    <a:gd name="connsiteX5" fmla="*/ 494 w 2103244"/>
                    <a:gd name="connsiteY5" fmla="*/ 4603395 h 4822469"/>
                    <a:gd name="connsiteX6" fmla="*/ 253820 w 2103244"/>
                    <a:gd name="connsiteY6" fmla="*/ 179302 h 4822469"/>
                    <a:gd name="connsiteX0" fmla="*/ 193116 w 2103244"/>
                    <a:gd name="connsiteY0" fmla="*/ 179302 h 4822469"/>
                    <a:gd name="connsiteX1" fmla="*/ 600313 w 2103244"/>
                    <a:gd name="connsiteY1" fmla="*/ 1023 h 4822469"/>
                    <a:gd name="connsiteX2" fmla="*/ 1992761 w 2103244"/>
                    <a:gd name="connsiteY2" fmla="*/ 172472 h 4822469"/>
                    <a:gd name="connsiteX3" fmla="*/ 2101469 w 2103244"/>
                    <a:gd name="connsiteY3" fmla="*/ 4645627 h 4822469"/>
                    <a:gd name="connsiteX4" fmla="*/ 381806 w 2103244"/>
                    <a:gd name="connsiteY4" fmla="*/ 4822469 h 4822469"/>
                    <a:gd name="connsiteX5" fmla="*/ 494 w 2103244"/>
                    <a:gd name="connsiteY5" fmla="*/ 4603395 h 4822469"/>
                    <a:gd name="connsiteX6" fmla="*/ 193116 w 2103244"/>
                    <a:gd name="connsiteY6" fmla="*/ 179302 h 4822469"/>
                    <a:gd name="connsiteX0" fmla="*/ 193116 w 2047006"/>
                    <a:gd name="connsiteY0" fmla="*/ 179302 h 4822469"/>
                    <a:gd name="connsiteX1" fmla="*/ 600313 w 2047006"/>
                    <a:gd name="connsiteY1" fmla="*/ 1023 h 4822469"/>
                    <a:gd name="connsiteX2" fmla="*/ 1992761 w 2047006"/>
                    <a:gd name="connsiteY2" fmla="*/ 172472 h 4822469"/>
                    <a:gd name="connsiteX3" fmla="*/ 2043996 w 2047006"/>
                    <a:gd name="connsiteY3" fmla="*/ 2066329 h 4822469"/>
                    <a:gd name="connsiteX4" fmla="*/ 381806 w 2047006"/>
                    <a:gd name="connsiteY4" fmla="*/ 4822469 h 4822469"/>
                    <a:gd name="connsiteX5" fmla="*/ 494 w 2047006"/>
                    <a:gd name="connsiteY5" fmla="*/ 4603395 h 4822469"/>
                    <a:gd name="connsiteX6" fmla="*/ 193116 w 2047006"/>
                    <a:gd name="connsiteY6" fmla="*/ 179302 h 4822469"/>
                    <a:gd name="connsiteX0" fmla="*/ 193034 w 2046924"/>
                    <a:gd name="connsiteY0" fmla="*/ 179302 h 4603487"/>
                    <a:gd name="connsiteX1" fmla="*/ 600231 w 2046924"/>
                    <a:gd name="connsiteY1" fmla="*/ 1023 h 4603487"/>
                    <a:gd name="connsiteX2" fmla="*/ 1992679 w 2046924"/>
                    <a:gd name="connsiteY2" fmla="*/ 172472 h 4603487"/>
                    <a:gd name="connsiteX3" fmla="*/ 2043914 w 2046924"/>
                    <a:gd name="connsiteY3" fmla="*/ 2066329 h 4603487"/>
                    <a:gd name="connsiteX4" fmla="*/ 463829 w 2046924"/>
                    <a:gd name="connsiteY4" fmla="*/ 2053390 h 4603487"/>
                    <a:gd name="connsiteX5" fmla="*/ 412 w 2046924"/>
                    <a:gd name="connsiteY5" fmla="*/ 4603395 h 4603487"/>
                    <a:gd name="connsiteX6" fmla="*/ 193034 w 2046924"/>
                    <a:gd name="connsiteY6" fmla="*/ 179302 h 4603487"/>
                    <a:gd name="connsiteX0" fmla="*/ 70014 w 1923904"/>
                    <a:gd name="connsiteY0" fmla="*/ 179302 h 2066329"/>
                    <a:gd name="connsiteX1" fmla="*/ 477211 w 1923904"/>
                    <a:gd name="connsiteY1" fmla="*/ 1023 h 2066329"/>
                    <a:gd name="connsiteX2" fmla="*/ 1869659 w 1923904"/>
                    <a:gd name="connsiteY2" fmla="*/ 172472 h 2066329"/>
                    <a:gd name="connsiteX3" fmla="*/ 1920894 w 1923904"/>
                    <a:gd name="connsiteY3" fmla="*/ 2066329 h 2066329"/>
                    <a:gd name="connsiteX4" fmla="*/ 340809 w 1923904"/>
                    <a:gd name="connsiteY4" fmla="*/ 2053390 h 2066329"/>
                    <a:gd name="connsiteX5" fmla="*/ 549 w 1923904"/>
                    <a:gd name="connsiteY5" fmla="*/ 1903328 h 2066329"/>
                    <a:gd name="connsiteX6" fmla="*/ 70014 w 1923904"/>
                    <a:gd name="connsiteY6" fmla="*/ 179302 h 2066329"/>
                    <a:gd name="connsiteX0" fmla="*/ 64682 w 1918572"/>
                    <a:gd name="connsiteY0" fmla="*/ 179302 h 2066329"/>
                    <a:gd name="connsiteX1" fmla="*/ 471879 w 1918572"/>
                    <a:gd name="connsiteY1" fmla="*/ 1023 h 2066329"/>
                    <a:gd name="connsiteX2" fmla="*/ 1864327 w 1918572"/>
                    <a:gd name="connsiteY2" fmla="*/ 172472 h 2066329"/>
                    <a:gd name="connsiteX3" fmla="*/ 1915562 w 1918572"/>
                    <a:gd name="connsiteY3" fmla="*/ 2066329 h 2066329"/>
                    <a:gd name="connsiteX4" fmla="*/ 335477 w 1918572"/>
                    <a:gd name="connsiteY4" fmla="*/ 2053390 h 2066329"/>
                    <a:gd name="connsiteX5" fmla="*/ 557 w 1918572"/>
                    <a:gd name="connsiteY5" fmla="*/ 1931377 h 2066329"/>
                    <a:gd name="connsiteX6" fmla="*/ 64682 w 1918572"/>
                    <a:gd name="connsiteY6" fmla="*/ 179302 h 206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572" h="2066329">
                      <a:moveTo>
                        <a:pt x="64682" y="179302"/>
                      </a:moveTo>
                      <a:cubicBezTo>
                        <a:pt x="59111" y="169777"/>
                        <a:pt x="477450" y="-15331"/>
                        <a:pt x="471879" y="1023"/>
                      </a:cubicBezTo>
                      <a:cubicBezTo>
                        <a:pt x="487455" y="3539"/>
                        <a:pt x="1848752" y="161330"/>
                        <a:pt x="1864327" y="172472"/>
                      </a:cubicBezTo>
                      <a:cubicBezTo>
                        <a:pt x="1863368" y="159652"/>
                        <a:pt x="1933773" y="2053270"/>
                        <a:pt x="1915562" y="2066329"/>
                      </a:cubicBezTo>
                      <a:cubicBezTo>
                        <a:pt x="1905498" y="2057702"/>
                        <a:pt x="306902" y="2053390"/>
                        <a:pt x="335477" y="2053390"/>
                      </a:cubicBezTo>
                      <a:cubicBezTo>
                        <a:pt x="338652" y="2047040"/>
                        <a:pt x="-15917" y="1935390"/>
                        <a:pt x="557" y="1931377"/>
                      </a:cubicBezTo>
                      <a:cubicBezTo>
                        <a:pt x="4571" y="1954800"/>
                        <a:pt x="60668" y="173132"/>
                        <a:pt x="64682" y="179302"/>
                      </a:cubicBezTo>
                      <a:close/>
                    </a:path>
                  </a:pathLst>
                </a:custGeom>
                <a:gradFill flip="none" rotWithShape="1">
                  <a:gsLst>
                    <a:gs pos="0">
                      <a:schemeClr val="bg1">
                        <a:alpha val="64000"/>
                      </a:schemeClr>
                    </a:gs>
                    <a:gs pos="50000">
                      <a:schemeClr val="bg1">
                        <a:alpha val="29000"/>
                      </a:schemeClr>
                    </a:gs>
                    <a:gs pos="88000">
                      <a:schemeClr val="bg1">
                        <a:alpha val="32000"/>
                      </a:schemeClr>
                    </a:gs>
                  </a:gsLst>
                  <a:lin ang="2700000" scaled="0"/>
                  <a:tileRect/>
                </a:gradFill>
                <a:ln>
                  <a:solidFill>
                    <a:schemeClr val="bg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cxnSp>
              <p:nvCxnSpPr>
                <p:cNvPr id="34" name="Straight Connector 33"/>
                <p:cNvCxnSpPr/>
                <p:nvPr/>
              </p:nvCxnSpPr>
              <p:spPr>
                <a:xfrm flipH="1">
                  <a:off x="678315" y="1263572"/>
                  <a:ext cx="103057" cy="20368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Rounded Rectangle 47"/>
              <p:cNvSpPr/>
              <p:nvPr/>
            </p:nvSpPr>
            <p:spPr bwMode="auto">
              <a:xfrm flipH="1">
                <a:off x="4632785" y="2641600"/>
                <a:ext cx="1624714" cy="641580"/>
              </a:xfrm>
              <a:custGeom>
                <a:avLst/>
                <a:gdLst>
                  <a:gd name="connsiteX0" fmla="*/ 0 w 1613554"/>
                  <a:gd name="connsiteY0" fmla="*/ 0 h 668876"/>
                  <a:gd name="connsiteX1" fmla="*/ 0 w 1613554"/>
                  <a:gd name="connsiteY1" fmla="*/ 0 h 668876"/>
                  <a:gd name="connsiteX2" fmla="*/ 1613554 w 1613554"/>
                  <a:gd name="connsiteY2" fmla="*/ 0 h 668876"/>
                  <a:gd name="connsiteX3" fmla="*/ 1613554 w 1613554"/>
                  <a:gd name="connsiteY3" fmla="*/ 0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0 w 1613554"/>
                  <a:gd name="connsiteY0" fmla="*/ 0 h 668876"/>
                  <a:gd name="connsiteX1" fmla="*/ 0 w 1613554"/>
                  <a:gd name="connsiteY1" fmla="*/ 0 h 668876"/>
                  <a:gd name="connsiteX2" fmla="*/ 1613554 w 1613554"/>
                  <a:gd name="connsiteY2" fmla="*/ 0 h 668876"/>
                  <a:gd name="connsiteX3" fmla="*/ 1570422 w 1613554"/>
                  <a:gd name="connsiteY3" fmla="*/ 34506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25880 w 1613554"/>
                  <a:gd name="connsiteY0" fmla="*/ 0 h 677502"/>
                  <a:gd name="connsiteX1" fmla="*/ 0 w 1613554"/>
                  <a:gd name="connsiteY1" fmla="*/ 8626 h 677502"/>
                  <a:gd name="connsiteX2" fmla="*/ 1613554 w 1613554"/>
                  <a:gd name="connsiteY2" fmla="*/ 8626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58767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596302"/>
                  <a:gd name="connsiteY0" fmla="*/ 0 h 703381"/>
                  <a:gd name="connsiteX1" fmla="*/ 0 w 1596302"/>
                  <a:gd name="connsiteY1" fmla="*/ 8626 h 703381"/>
                  <a:gd name="connsiteX2" fmla="*/ 1561796 w 1596302"/>
                  <a:gd name="connsiteY2" fmla="*/ 51758 h 703381"/>
                  <a:gd name="connsiteX3" fmla="*/ 1570422 w 1596302"/>
                  <a:gd name="connsiteY3" fmla="*/ 43132 h 703381"/>
                  <a:gd name="connsiteX4" fmla="*/ 1596302 w 1596302"/>
                  <a:gd name="connsiteY4" fmla="*/ 703381 h 703381"/>
                  <a:gd name="connsiteX5" fmla="*/ 1587674 w 1596302"/>
                  <a:gd name="connsiteY5" fmla="*/ 677502 h 703381"/>
                  <a:gd name="connsiteX6" fmla="*/ 0 w 1596302"/>
                  <a:gd name="connsiteY6" fmla="*/ 677502 h 703381"/>
                  <a:gd name="connsiteX7" fmla="*/ 0 w 1596302"/>
                  <a:gd name="connsiteY7" fmla="*/ 677502 h 703381"/>
                  <a:gd name="connsiteX8" fmla="*/ 25880 w 1596302"/>
                  <a:gd name="connsiteY8" fmla="*/ 0 h 703381"/>
                  <a:gd name="connsiteX0" fmla="*/ 25880 w 1743787"/>
                  <a:gd name="connsiteY0" fmla="*/ 0 h 677502"/>
                  <a:gd name="connsiteX1" fmla="*/ 0 w 1743787"/>
                  <a:gd name="connsiteY1" fmla="*/ 8626 h 677502"/>
                  <a:gd name="connsiteX2" fmla="*/ 1561796 w 1743787"/>
                  <a:gd name="connsiteY2" fmla="*/ 51758 h 677502"/>
                  <a:gd name="connsiteX3" fmla="*/ 1570422 w 1743787"/>
                  <a:gd name="connsiteY3" fmla="*/ 43132 h 677502"/>
                  <a:gd name="connsiteX4" fmla="*/ 1743787 w 1743787"/>
                  <a:gd name="connsiteY4" fmla="*/ 539479 h 677502"/>
                  <a:gd name="connsiteX5" fmla="*/ 1587674 w 1743787"/>
                  <a:gd name="connsiteY5" fmla="*/ 677502 h 677502"/>
                  <a:gd name="connsiteX6" fmla="*/ 0 w 1743787"/>
                  <a:gd name="connsiteY6" fmla="*/ 677502 h 677502"/>
                  <a:gd name="connsiteX7" fmla="*/ 0 w 1743787"/>
                  <a:gd name="connsiteY7" fmla="*/ 677502 h 677502"/>
                  <a:gd name="connsiteX8" fmla="*/ 25880 w 1743787"/>
                  <a:gd name="connsiteY8" fmla="*/ 0 h 677502"/>
                  <a:gd name="connsiteX0" fmla="*/ 25880 w 1587674"/>
                  <a:gd name="connsiteY0" fmla="*/ 0 h 677502"/>
                  <a:gd name="connsiteX1" fmla="*/ 0 w 1587674"/>
                  <a:gd name="connsiteY1" fmla="*/ 8626 h 677502"/>
                  <a:gd name="connsiteX2" fmla="*/ 1561796 w 1587674"/>
                  <a:gd name="connsiteY2" fmla="*/ 51758 h 677502"/>
                  <a:gd name="connsiteX3" fmla="*/ 1570422 w 1587674"/>
                  <a:gd name="connsiteY3" fmla="*/ 43132 h 677502"/>
                  <a:gd name="connsiteX4" fmla="*/ 1587674 w 1587674"/>
                  <a:gd name="connsiteY4" fmla="*/ 677502 h 677502"/>
                  <a:gd name="connsiteX5" fmla="*/ 0 w 1587674"/>
                  <a:gd name="connsiteY5" fmla="*/ 677502 h 677502"/>
                  <a:gd name="connsiteX6" fmla="*/ 0 w 1587674"/>
                  <a:gd name="connsiteY6" fmla="*/ 677502 h 677502"/>
                  <a:gd name="connsiteX7" fmla="*/ 25880 w 1587674"/>
                  <a:gd name="connsiteY7" fmla="*/ 0 h 677502"/>
                  <a:gd name="connsiteX0" fmla="*/ 25880 w 1587674"/>
                  <a:gd name="connsiteY0" fmla="*/ 0 h 694754"/>
                  <a:gd name="connsiteX1" fmla="*/ 0 w 1587674"/>
                  <a:gd name="connsiteY1" fmla="*/ 8626 h 694754"/>
                  <a:gd name="connsiteX2" fmla="*/ 1561796 w 1587674"/>
                  <a:gd name="connsiteY2" fmla="*/ 51758 h 694754"/>
                  <a:gd name="connsiteX3" fmla="*/ 1570422 w 1587674"/>
                  <a:gd name="connsiteY3" fmla="*/ 43132 h 694754"/>
                  <a:gd name="connsiteX4" fmla="*/ 1587674 w 1587674"/>
                  <a:gd name="connsiteY4" fmla="*/ 694754 h 694754"/>
                  <a:gd name="connsiteX5" fmla="*/ 0 w 1587674"/>
                  <a:gd name="connsiteY5" fmla="*/ 677502 h 694754"/>
                  <a:gd name="connsiteX6" fmla="*/ 0 w 1587674"/>
                  <a:gd name="connsiteY6" fmla="*/ 677502 h 694754"/>
                  <a:gd name="connsiteX7" fmla="*/ 25880 w 1587674"/>
                  <a:gd name="connsiteY7" fmla="*/ 0 h 694754"/>
                  <a:gd name="connsiteX0" fmla="*/ 0 w 1587674"/>
                  <a:gd name="connsiteY0" fmla="*/ 668876 h 686128"/>
                  <a:gd name="connsiteX1" fmla="*/ 0 w 1587674"/>
                  <a:gd name="connsiteY1" fmla="*/ 0 h 686128"/>
                  <a:gd name="connsiteX2" fmla="*/ 1561796 w 1587674"/>
                  <a:gd name="connsiteY2" fmla="*/ 43132 h 686128"/>
                  <a:gd name="connsiteX3" fmla="*/ 1570422 w 1587674"/>
                  <a:gd name="connsiteY3" fmla="*/ 34506 h 686128"/>
                  <a:gd name="connsiteX4" fmla="*/ 1587674 w 1587674"/>
                  <a:gd name="connsiteY4" fmla="*/ 686128 h 686128"/>
                  <a:gd name="connsiteX5" fmla="*/ 0 w 1587674"/>
                  <a:gd name="connsiteY5" fmla="*/ 668876 h 686128"/>
                  <a:gd name="connsiteX6" fmla="*/ 0 w 1587674"/>
                  <a:gd name="connsiteY6" fmla="*/ 668876 h 686128"/>
                  <a:gd name="connsiteX0" fmla="*/ 0 w 1587674"/>
                  <a:gd name="connsiteY0" fmla="*/ 641580 h 658832"/>
                  <a:gd name="connsiteX1" fmla="*/ 19794 w 1587674"/>
                  <a:gd name="connsiteY1" fmla="*/ 0 h 658832"/>
                  <a:gd name="connsiteX2" fmla="*/ 1561796 w 1587674"/>
                  <a:gd name="connsiteY2" fmla="*/ 15836 h 658832"/>
                  <a:gd name="connsiteX3" fmla="*/ 1570422 w 1587674"/>
                  <a:gd name="connsiteY3" fmla="*/ 7210 h 658832"/>
                  <a:gd name="connsiteX4" fmla="*/ 1587674 w 1587674"/>
                  <a:gd name="connsiteY4" fmla="*/ 658832 h 658832"/>
                  <a:gd name="connsiteX5" fmla="*/ 0 w 1587674"/>
                  <a:gd name="connsiteY5" fmla="*/ 641580 h 658832"/>
                  <a:gd name="connsiteX6" fmla="*/ 0 w 1587674"/>
                  <a:gd name="connsiteY6" fmla="*/ 641580 h 658832"/>
                  <a:gd name="connsiteX0" fmla="*/ 0 w 1570991"/>
                  <a:gd name="connsiteY0" fmla="*/ 641580 h 641580"/>
                  <a:gd name="connsiteX1" fmla="*/ 19794 w 1570991"/>
                  <a:gd name="connsiteY1" fmla="*/ 0 h 641580"/>
                  <a:gd name="connsiteX2" fmla="*/ 1561796 w 1570991"/>
                  <a:gd name="connsiteY2" fmla="*/ 15836 h 641580"/>
                  <a:gd name="connsiteX3" fmla="*/ 1570422 w 1570991"/>
                  <a:gd name="connsiteY3" fmla="*/ 7210 h 641580"/>
                  <a:gd name="connsiteX4" fmla="*/ 1570991 w 1570991"/>
                  <a:gd name="connsiteY4" fmla="*/ 641579 h 641580"/>
                  <a:gd name="connsiteX5" fmla="*/ 0 w 1570991"/>
                  <a:gd name="connsiteY5" fmla="*/ 641580 h 641580"/>
                  <a:gd name="connsiteX6" fmla="*/ 0 w 1570991"/>
                  <a:gd name="connsiteY6" fmla="*/ 641580 h 64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0991" h="641580">
                    <a:moveTo>
                      <a:pt x="0" y="641580"/>
                    </a:moveTo>
                    <a:lnTo>
                      <a:pt x="19794" y="0"/>
                    </a:lnTo>
                    <a:lnTo>
                      <a:pt x="1561796" y="15836"/>
                    </a:lnTo>
                    <a:lnTo>
                      <a:pt x="1570422" y="7210"/>
                    </a:lnTo>
                    <a:cubicBezTo>
                      <a:pt x="1570612" y="218666"/>
                      <a:pt x="1570801" y="430123"/>
                      <a:pt x="1570991" y="641579"/>
                    </a:cubicBezTo>
                    <a:lnTo>
                      <a:pt x="0" y="641580"/>
                    </a:lnTo>
                    <a:lnTo>
                      <a:pt x="0" y="641580"/>
                    </a:lnTo>
                    <a:close/>
                  </a:path>
                </a:pathLst>
              </a:custGeom>
              <a:gradFill flip="none" rotWithShape="1">
                <a:gsLst>
                  <a:gs pos="1000">
                    <a:schemeClr val="accent3">
                      <a:lumMod val="50000"/>
                      <a:alpha val="11000"/>
                    </a:schemeClr>
                  </a:gs>
                  <a:gs pos="52000">
                    <a:schemeClr val="accent3">
                      <a:lumMod val="50000"/>
                      <a:alpha val="75000"/>
                    </a:schemeClr>
                  </a:gs>
                  <a:gs pos="100000">
                    <a:schemeClr val="accent3">
                      <a:lumMod val="50000"/>
                      <a:alpha val="11000"/>
                    </a:schemeClr>
                  </a:gs>
                </a:gsLst>
                <a:lin ang="0" scaled="0"/>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r>
                  <a:rPr lang="en-US" sz="1700" dirty="0">
                    <a:solidFill>
                      <a:srgbClr val="FFFFFF"/>
                    </a:solidFill>
                    <a:effectLst>
                      <a:outerShdw blurRad="38100" dist="38100" dir="2700000" algn="tl">
                        <a:srgbClr val="000000">
                          <a:alpha val="43137"/>
                        </a:srgbClr>
                      </a:outerShdw>
                    </a:effectLst>
                    <a:latin typeface="Trebuchet MS" pitchFamily="34" charset="0"/>
                  </a:rPr>
                  <a:t>       </a:t>
                </a: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31" name="Rectangle 30"/>
              <p:cNvSpPr/>
              <p:nvPr/>
            </p:nvSpPr>
            <p:spPr>
              <a:xfrm>
                <a:off x="4572000" y="2847450"/>
                <a:ext cx="1591048" cy="419474"/>
              </a:xfrm>
              <a:prstGeom prst="rect">
                <a:avLst/>
              </a:prstGeom>
            </p:spPr>
            <p:txBody>
              <a:bodyPr wrap="square">
                <a:spAutoFit/>
              </a:bodyPr>
              <a:lstStyle/>
              <a:p>
                <a:pPr marL="64008" algn="ctr" defTabSz="640054">
                  <a:lnSpc>
                    <a:spcPts val="1400"/>
                  </a:lnSpc>
                  <a:spcBef>
                    <a:spcPts val="420"/>
                  </a:spcBef>
                  <a:spcAft>
                    <a:spcPts val="420"/>
                  </a:spcAft>
                </a:pPr>
                <a:r>
                  <a:rPr lang="en-US" dirty="0">
                    <a:ln w="3175">
                      <a:noFill/>
                    </a:ln>
                    <a:effectLst>
                      <a:outerShdw blurRad="38100" dist="38100" dir="2700000" algn="tl">
                        <a:srgbClr val="000000">
                          <a:alpha val="43137"/>
                        </a:srgbClr>
                      </a:outerShdw>
                    </a:effectLst>
                    <a:latin typeface="Segoe UI Semibold" pitchFamily="34" charset="0"/>
                    <a:ea typeface="Segoe UI" pitchFamily="34" charset="0"/>
                    <a:cs typeface="Segoe UI" pitchFamily="34" charset="0"/>
                  </a:rPr>
                  <a:t>Reliability</a:t>
                </a:r>
              </a:p>
            </p:txBody>
          </p:sp>
          <p:sp>
            <p:nvSpPr>
              <p:cNvPr id="32" name="Rectangle 1"/>
              <p:cNvSpPr/>
              <p:nvPr/>
            </p:nvSpPr>
            <p:spPr bwMode="auto">
              <a:xfrm rot="10800000" flipH="1">
                <a:off x="4590311" y="3183686"/>
                <a:ext cx="2030664" cy="1063821"/>
              </a:xfrm>
              <a:custGeom>
                <a:avLst/>
                <a:gdLst>
                  <a:gd name="connsiteX0" fmla="*/ 0 w 2108909"/>
                  <a:gd name="connsiteY0" fmla="*/ 0 h 1066800"/>
                  <a:gd name="connsiteX1" fmla="*/ 2108909 w 2108909"/>
                  <a:gd name="connsiteY1" fmla="*/ 0 h 1066800"/>
                  <a:gd name="connsiteX2" fmla="*/ 2108909 w 2108909"/>
                  <a:gd name="connsiteY2" fmla="*/ 1066800 h 1066800"/>
                  <a:gd name="connsiteX3" fmla="*/ 0 w 2108909"/>
                  <a:gd name="connsiteY3" fmla="*/ 1066800 h 1066800"/>
                  <a:gd name="connsiteX4" fmla="*/ 0 w 2108909"/>
                  <a:gd name="connsiteY4" fmla="*/ 0 h 1066800"/>
                  <a:gd name="connsiteX0" fmla="*/ 0 w 2108909"/>
                  <a:gd name="connsiteY0" fmla="*/ 0 h 1066817"/>
                  <a:gd name="connsiteX1" fmla="*/ 2108909 w 2108909"/>
                  <a:gd name="connsiteY1" fmla="*/ 0 h 1066817"/>
                  <a:gd name="connsiteX2" fmla="*/ 2108909 w 2108909"/>
                  <a:gd name="connsiteY2" fmla="*/ 1066800 h 1066817"/>
                  <a:gd name="connsiteX3" fmla="*/ 1814995 w 2108909"/>
                  <a:gd name="connsiteY3" fmla="*/ 777834 h 1066817"/>
                  <a:gd name="connsiteX4" fmla="*/ 0 w 2108909"/>
                  <a:gd name="connsiteY4" fmla="*/ 1066800 h 1066817"/>
                  <a:gd name="connsiteX5" fmla="*/ 0 w 2108909"/>
                  <a:gd name="connsiteY5" fmla="*/ 0 h 1066817"/>
                  <a:gd name="connsiteX0" fmla="*/ 23751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23751 w 2132660"/>
                  <a:gd name="connsiteY5" fmla="*/ 0 h 1066817"/>
                  <a:gd name="connsiteX0" fmla="*/ 160317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7"/>
                  <a:gd name="connsiteX1" fmla="*/ 2037658 w 2132660"/>
                  <a:gd name="connsiteY1" fmla="*/ 5938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8"/>
                  <a:gd name="connsiteX1" fmla="*/ 2037658 w 2132660"/>
                  <a:gd name="connsiteY1" fmla="*/ 5938 h 1066818"/>
                  <a:gd name="connsiteX2" fmla="*/ 2132660 w 2132660"/>
                  <a:gd name="connsiteY2" fmla="*/ 1066800 h 1066818"/>
                  <a:gd name="connsiteX3" fmla="*/ 1838746 w 2132660"/>
                  <a:gd name="connsiteY3" fmla="*/ 777834 h 1066818"/>
                  <a:gd name="connsiteX4" fmla="*/ 0 w 2132660"/>
                  <a:gd name="connsiteY4" fmla="*/ 971798 h 1066818"/>
                  <a:gd name="connsiteX5" fmla="*/ 160317 w 2132660"/>
                  <a:gd name="connsiteY5" fmla="*/ 0 h 1066818"/>
                  <a:gd name="connsiteX0" fmla="*/ 160317 w 2132720"/>
                  <a:gd name="connsiteY0" fmla="*/ 0 h 1066983"/>
                  <a:gd name="connsiteX1" fmla="*/ 2037658 w 2132720"/>
                  <a:gd name="connsiteY1" fmla="*/ 5938 h 1066983"/>
                  <a:gd name="connsiteX2" fmla="*/ 2132660 w 2132720"/>
                  <a:gd name="connsiteY2" fmla="*/ 1066800 h 1066983"/>
                  <a:gd name="connsiteX3" fmla="*/ 1838746 w 2132720"/>
                  <a:gd name="connsiteY3" fmla="*/ 777834 h 1066983"/>
                  <a:gd name="connsiteX4" fmla="*/ 0 w 2132720"/>
                  <a:gd name="connsiteY4" fmla="*/ 971798 h 1066983"/>
                  <a:gd name="connsiteX5" fmla="*/ 160317 w 2132720"/>
                  <a:gd name="connsiteY5" fmla="*/ 0 h 1066983"/>
                  <a:gd name="connsiteX0" fmla="*/ 160317 w 2132716"/>
                  <a:gd name="connsiteY0" fmla="*/ 0 h 1066989"/>
                  <a:gd name="connsiteX1" fmla="*/ 2037658 w 2132716"/>
                  <a:gd name="connsiteY1" fmla="*/ 5938 h 1066989"/>
                  <a:gd name="connsiteX2" fmla="*/ 2132660 w 2132716"/>
                  <a:gd name="connsiteY2" fmla="*/ 1066800 h 1066989"/>
                  <a:gd name="connsiteX3" fmla="*/ 1814933 w 2132716"/>
                  <a:gd name="connsiteY3" fmla="*/ 787359 h 1066989"/>
                  <a:gd name="connsiteX4" fmla="*/ 0 w 2132716"/>
                  <a:gd name="connsiteY4" fmla="*/ 971798 h 1066989"/>
                  <a:gd name="connsiteX5" fmla="*/ 160317 w 2132716"/>
                  <a:gd name="connsiteY5" fmla="*/ 0 h 1066989"/>
                  <a:gd name="connsiteX0" fmla="*/ 160317 w 2132712"/>
                  <a:gd name="connsiteY0" fmla="*/ 0 h 1066989"/>
                  <a:gd name="connsiteX1" fmla="*/ 2037658 w 2132712"/>
                  <a:gd name="connsiteY1" fmla="*/ 5938 h 1066989"/>
                  <a:gd name="connsiteX2" fmla="*/ 2132660 w 2132712"/>
                  <a:gd name="connsiteY2" fmla="*/ 1066800 h 1066989"/>
                  <a:gd name="connsiteX3" fmla="*/ 1791120 w 2132712"/>
                  <a:gd name="connsiteY3" fmla="*/ 787359 h 1066989"/>
                  <a:gd name="connsiteX4" fmla="*/ 0 w 2132712"/>
                  <a:gd name="connsiteY4" fmla="*/ 971798 h 1066989"/>
                  <a:gd name="connsiteX5" fmla="*/ 160317 w 2132712"/>
                  <a:gd name="connsiteY5" fmla="*/ 0 h 1066989"/>
                  <a:gd name="connsiteX0" fmla="*/ 160317 w 2108904"/>
                  <a:gd name="connsiteY0" fmla="*/ 0 h 1038435"/>
                  <a:gd name="connsiteX1" fmla="*/ 2037658 w 2108904"/>
                  <a:gd name="connsiteY1" fmla="*/ 5938 h 1038435"/>
                  <a:gd name="connsiteX2" fmla="*/ 2108848 w 2108904"/>
                  <a:gd name="connsiteY2" fmla="*/ 1038225 h 1038435"/>
                  <a:gd name="connsiteX3" fmla="*/ 1791120 w 2108904"/>
                  <a:gd name="connsiteY3" fmla="*/ 787359 h 1038435"/>
                  <a:gd name="connsiteX4" fmla="*/ 0 w 2108904"/>
                  <a:gd name="connsiteY4" fmla="*/ 971798 h 1038435"/>
                  <a:gd name="connsiteX5" fmla="*/ 160317 w 2108904"/>
                  <a:gd name="connsiteY5" fmla="*/ 0 h 1038435"/>
                  <a:gd name="connsiteX0" fmla="*/ 174604 w 2123191"/>
                  <a:gd name="connsiteY0" fmla="*/ 0 h 1038435"/>
                  <a:gd name="connsiteX1" fmla="*/ 2051945 w 2123191"/>
                  <a:gd name="connsiteY1" fmla="*/ 5938 h 1038435"/>
                  <a:gd name="connsiteX2" fmla="*/ 2123135 w 2123191"/>
                  <a:gd name="connsiteY2" fmla="*/ 1038225 h 1038435"/>
                  <a:gd name="connsiteX3" fmla="*/ 1805407 w 2123191"/>
                  <a:gd name="connsiteY3" fmla="*/ 787359 h 1038435"/>
                  <a:gd name="connsiteX4" fmla="*/ 0 w 2123191"/>
                  <a:gd name="connsiteY4" fmla="*/ 981323 h 1038435"/>
                  <a:gd name="connsiteX5" fmla="*/ 174604 w 2123191"/>
                  <a:gd name="connsiteY5" fmla="*/ 0 h 1038435"/>
                  <a:gd name="connsiteX0" fmla="*/ 165062 w 2113649"/>
                  <a:gd name="connsiteY0" fmla="*/ 0 h 1038435"/>
                  <a:gd name="connsiteX1" fmla="*/ 2042403 w 2113649"/>
                  <a:gd name="connsiteY1" fmla="*/ 5938 h 1038435"/>
                  <a:gd name="connsiteX2" fmla="*/ 2113593 w 2113649"/>
                  <a:gd name="connsiteY2" fmla="*/ 1038225 h 1038435"/>
                  <a:gd name="connsiteX3" fmla="*/ 1795865 w 2113649"/>
                  <a:gd name="connsiteY3" fmla="*/ 787359 h 1038435"/>
                  <a:gd name="connsiteX4" fmla="*/ 0 w 2113649"/>
                  <a:gd name="connsiteY4" fmla="*/ 971798 h 1038435"/>
                  <a:gd name="connsiteX5" fmla="*/ 165062 w 2113649"/>
                  <a:gd name="connsiteY5" fmla="*/ 0 h 1038435"/>
                  <a:gd name="connsiteX0" fmla="*/ 165062 w 2113649"/>
                  <a:gd name="connsiteY0" fmla="*/ 0 h 1047953"/>
                  <a:gd name="connsiteX1" fmla="*/ 2042403 w 2113649"/>
                  <a:gd name="connsiteY1" fmla="*/ 5938 h 1047953"/>
                  <a:gd name="connsiteX2" fmla="*/ 2113593 w 2113649"/>
                  <a:gd name="connsiteY2" fmla="*/ 1047750 h 1047953"/>
                  <a:gd name="connsiteX3" fmla="*/ 1795865 w 2113649"/>
                  <a:gd name="connsiteY3" fmla="*/ 787359 h 1047953"/>
                  <a:gd name="connsiteX4" fmla="*/ 0 w 2113649"/>
                  <a:gd name="connsiteY4" fmla="*/ 971798 h 1047953"/>
                  <a:gd name="connsiteX5" fmla="*/ 165062 w 2113649"/>
                  <a:gd name="connsiteY5" fmla="*/ 0 h 1047953"/>
                  <a:gd name="connsiteX0" fmla="*/ 165062 w 2061176"/>
                  <a:gd name="connsiteY0" fmla="*/ 0 h 1037884"/>
                  <a:gd name="connsiteX1" fmla="*/ 2042403 w 2061176"/>
                  <a:gd name="connsiteY1" fmla="*/ 5938 h 1037884"/>
                  <a:gd name="connsiteX2" fmla="*/ 2061109 w 2061176"/>
                  <a:gd name="connsiteY2" fmla="*/ 1037673 h 1037884"/>
                  <a:gd name="connsiteX3" fmla="*/ 1795865 w 2061176"/>
                  <a:gd name="connsiteY3" fmla="*/ 787359 h 1037884"/>
                  <a:gd name="connsiteX4" fmla="*/ 0 w 2061176"/>
                  <a:gd name="connsiteY4" fmla="*/ 971798 h 1037884"/>
                  <a:gd name="connsiteX5" fmla="*/ 165062 w 2061176"/>
                  <a:gd name="connsiteY5" fmla="*/ 0 h 1037884"/>
                  <a:gd name="connsiteX0" fmla="*/ 136435 w 2032549"/>
                  <a:gd name="connsiteY0" fmla="*/ 0 h 1037884"/>
                  <a:gd name="connsiteX1" fmla="*/ 2013776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49"/>
                  <a:gd name="connsiteY0" fmla="*/ 0 h 1037884"/>
                  <a:gd name="connsiteX1" fmla="*/ 1946978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4599 w 2032530"/>
                  <a:gd name="connsiteY5" fmla="*/ 1017722 h 1037917"/>
                  <a:gd name="connsiteX6" fmla="*/ 136435 w 2032530"/>
                  <a:gd name="connsiteY6"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22993 w 2032530"/>
                  <a:gd name="connsiteY5" fmla="*/ 770846 h 1037917"/>
                  <a:gd name="connsiteX6" fmla="*/ 136435 w 2032530"/>
                  <a:gd name="connsiteY6" fmla="*/ 0 h 1037917"/>
                  <a:gd name="connsiteX0" fmla="*/ 291823 w 2187918"/>
                  <a:gd name="connsiteY0" fmla="*/ 0 h 1037917"/>
                  <a:gd name="connsiteX1" fmla="*/ 2102366 w 2187918"/>
                  <a:gd name="connsiteY1" fmla="*/ 5938 h 1037917"/>
                  <a:gd name="connsiteX2" fmla="*/ 2187870 w 2187918"/>
                  <a:gd name="connsiteY2" fmla="*/ 1037673 h 1037917"/>
                  <a:gd name="connsiteX3" fmla="*/ 1816861 w 2187918"/>
                  <a:gd name="connsiteY3" fmla="*/ 822627 h 1037917"/>
                  <a:gd name="connsiteX4" fmla="*/ 155388 w 2187918"/>
                  <a:gd name="connsiteY4" fmla="*/ 936529 h 1037917"/>
                  <a:gd name="connsiteX5" fmla="*/ 291823 w 2187918"/>
                  <a:gd name="connsiteY5" fmla="*/ 0 h 1037917"/>
                  <a:gd name="connsiteX0" fmla="*/ 189483 w 2085578"/>
                  <a:gd name="connsiteY0" fmla="*/ 0 h 1037917"/>
                  <a:gd name="connsiteX1" fmla="*/ 2000026 w 2085578"/>
                  <a:gd name="connsiteY1" fmla="*/ 5938 h 1037917"/>
                  <a:gd name="connsiteX2" fmla="*/ 2085530 w 2085578"/>
                  <a:gd name="connsiteY2" fmla="*/ 1037673 h 1037917"/>
                  <a:gd name="connsiteX3" fmla="*/ 1714521 w 2085578"/>
                  <a:gd name="connsiteY3" fmla="*/ 822627 h 1037917"/>
                  <a:gd name="connsiteX4" fmla="*/ 53048 w 2085578"/>
                  <a:gd name="connsiteY4" fmla="*/ 936529 h 1037917"/>
                  <a:gd name="connsiteX5" fmla="*/ 189483 w 2085578"/>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1002025 h 1037917"/>
                  <a:gd name="connsiteX5" fmla="*/ 136435 w 2032530"/>
                  <a:gd name="connsiteY5" fmla="*/ 0 h 1037917"/>
                  <a:gd name="connsiteX0" fmla="*/ 136435 w 1996751"/>
                  <a:gd name="connsiteY0" fmla="*/ 0 h 1138227"/>
                  <a:gd name="connsiteX1" fmla="*/ 1946978 w 1996751"/>
                  <a:gd name="connsiteY1" fmla="*/ 5938 h 1138227"/>
                  <a:gd name="connsiteX2" fmla="*/ 1996698 w 1996751"/>
                  <a:gd name="connsiteY2" fmla="*/ 1138058 h 1138227"/>
                  <a:gd name="connsiteX3" fmla="*/ 1661473 w 1996751"/>
                  <a:gd name="connsiteY3" fmla="*/ 822627 h 1138227"/>
                  <a:gd name="connsiteX4" fmla="*/ 0 w 1996751"/>
                  <a:gd name="connsiteY4" fmla="*/ 1002025 h 1138227"/>
                  <a:gd name="connsiteX5" fmla="*/ 136435 w 1996751"/>
                  <a:gd name="connsiteY5" fmla="*/ 0 h 1138227"/>
                  <a:gd name="connsiteX0" fmla="*/ 136435 w 1996748"/>
                  <a:gd name="connsiteY0" fmla="*/ 0 h 1138363"/>
                  <a:gd name="connsiteX1" fmla="*/ 1946978 w 1996748"/>
                  <a:gd name="connsiteY1" fmla="*/ 5938 h 1138363"/>
                  <a:gd name="connsiteX2" fmla="*/ 1996698 w 1996748"/>
                  <a:gd name="connsiteY2" fmla="*/ 1138058 h 1138363"/>
                  <a:gd name="connsiteX3" fmla="*/ 1643581 w 1996748"/>
                  <a:gd name="connsiteY3" fmla="*/ 968641 h 1138363"/>
                  <a:gd name="connsiteX4" fmla="*/ 0 w 1996748"/>
                  <a:gd name="connsiteY4" fmla="*/ 1002025 h 1138363"/>
                  <a:gd name="connsiteX5" fmla="*/ 136435 w 1996748"/>
                  <a:gd name="connsiteY5" fmla="*/ 0 h 1138363"/>
                  <a:gd name="connsiteX0" fmla="*/ 136435 w 1996748"/>
                  <a:gd name="connsiteY0" fmla="*/ 3189 h 1141552"/>
                  <a:gd name="connsiteX1" fmla="*/ 1893302 w 1996748"/>
                  <a:gd name="connsiteY1" fmla="*/ 0 h 1141552"/>
                  <a:gd name="connsiteX2" fmla="*/ 1996698 w 1996748"/>
                  <a:gd name="connsiteY2" fmla="*/ 1141247 h 1141552"/>
                  <a:gd name="connsiteX3" fmla="*/ 1643581 w 1996748"/>
                  <a:gd name="connsiteY3" fmla="*/ 971830 h 1141552"/>
                  <a:gd name="connsiteX4" fmla="*/ 0 w 1996748"/>
                  <a:gd name="connsiteY4" fmla="*/ 1005214 h 1141552"/>
                  <a:gd name="connsiteX5" fmla="*/ 136435 w 1996748"/>
                  <a:gd name="connsiteY5" fmla="*/ 3189 h 1141552"/>
                  <a:gd name="connsiteX0" fmla="*/ 136435 w 2003333"/>
                  <a:gd name="connsiteY0" fmla="*/ 3189 h 1154967"/>
                  <a:gd name="connsiteX1" fmla="*/ 1893302 w 2003333"/>
                  <a:gd name="connsiteY1" fmla="*/ 0 h 1154967"/>
                  <a:gd name="connsiteX2" fmla="*/ 2003283 w 2003333"/>
                  <a:gd name="connsiteY2" fmla="*/ 1154683 h 1154967"/>
                  <a:gd name="connsiteX3" fmla="*/ 1643581 w 2003333"/>
                  <a:gd name="connsiteY3" fmla="*/ 971830 h 1154967"/>
                  <a:gd name="connsiteX4" fmla="*/ 0 w 2003333"/>
                  <a:gd name="connsiteY4" fmla="*/ 1005214 h 1154967"/>
                  <a:gd name="connsiteX5" fmla="*/ 136435 w 2003333"/>
                  <a:gd name="connsiteY5" fmla="*/ 3189 h 1154967"/>
                  <a:gd name="connsiteX0" fmla="*/ 136435 w 2003331"/>
                  <a:gd name="connsiteY0" fmla="*/ 3189 h 1154967"/>
                  <a:gd name="connsiteX1" fmla="*/ 1893302 w 2003331"/>
                  <a:gd name="connsiteY1" fmla="*/ 0 h 1154967"/>
                  <a:gd name="connsiteX2" fmla="*/ 2003283 w 2003331"/>
                  <a:gd name="connsiteY2" fmla="*/ 1154683 h 1154967"/>
                  <a:gd name="connsiteX3" fmla="*/ 1630410 w 2003331"/>
                  <a:gd name="connsiteY3" fmla="*/ 971830 h 1154967"/>
                  <a:gd name="connsiteX4" fmla="*/ 0 w 2003331"/>
                  <a:gd name="connsiteY4" fmla="*/ 1005214 h 1154967"/>
                  <a:gd name="connsiteX5" fmla="*/ 136435 w 2003331"/>
                  <a:gd name="connsiteY5" fmla="*/ 3189 h 1154967"/>
                  <a:gd name="connsiteX0" fmla="*/ 136435 w 1997827"/>
                  <a:gd name="connsiteY0" fmla="*/ 3189 h 1125345"/>
                  <a:gd name="connsiteX1" fmla="*/ 1893302 w 1997827"/>
                  <a:gd name="connsiteY1" fmla="*/ 0 h 1125345"/>
                  <a:gd name="connsiteX2" fmla="*/ 1997779 w 1997827"/>
                  <a:gd name="connsiteY2" fmla="*/ 1125010 h 1125345"/>
                  <a:gd name="connsiteX3" fmla="*/ 1630410 w 1997827"/>
                  <a:gd name="connsiteY3" fmla="*/ 971830 h 1125345"/>
                  <a:gd name="connsiteX4" fmla="*/ 0 w 1997827"/>
                  <a:gd name="connsiteY4" fmla="*/ 1005214 h 1125345"/>
                  <a:gd name="connsiteX5" fmla="*/ 136435 w 1997827"/>
                  <a:gd name="connsiteY5" fmla="*/ 3189 h 1125345"/>
                  <a:gd name="connsiteX0" fmla="*/ 136435 w 1997834"/>
                  <a:gd name="connsiteY0" fmla="*/ 3189 h 1125386"/>
                  <a:gd name="connsiteX1" fmla="*/ 1893302 w 1997834"/>
                  <a:gd name="connsiteY1" fmla="*/ 0 h 1125386"/>
                  <a:gd name="connsiteX2" fmla="*/ 1997779 w 1997834"/>
                  <a:gd name="connsiteY2" fmla="*/ 1125010 h 1125386"/>
                  <a:gd name="connsiteX3" fmla="*/ 1674442 w 1997834"/>
                  <a:gd name="connsiteY3" fmla="*/ 989634 h 1125386"/>
                  <a:gd name="connsiteX4" fmla="*/ 0 w 1997834"/>
                  <a:gd name="connsiteY4" fmla="*/ 1005214 h 1125386"/>
                  <a:gd name="connsiteX5" fmla="*/ 136435 w 1997834"/>
                  <a:gd name="connsiteY5" fmla="*/ 3189 h 1125386"/>
                  <a:gd name="connsiteX0" fmla="*/ 130931 w 1992330"/>
                  <a:gd name="connsiteY0" fmla="*/ 3189 h 1125386"/>
                  <a:gd name="connsiteX1" fmla="*/ 1887798 w 1992330"/>
                  <a:gd name="connsiteY1" fmla="*/ 0 h 1125386"/>
                  <a:gd name="connsiteX2" fmla="*/ 1992275 w 1992330"/>
                  <a:gd name="connsiteY2" fmla="*/ 1125010 h 1125386"/>
                  <a:gd name="connsiteX3" fmla="*/ 1668938 w 1992330"/>
                  <a:gd name="connsiteY3" fmla="*/ 989634 h 1125386"/>
                  <a:gd name="connsiteX4" fmla="*/ 0 w 1992330"/>
                  <a:gd name="connsiteY4" fmla="*/ 993345 h 1125386"/>
                  <a:gd name="connsiteX5" fmla="*/ 130931 w 1992330"/>
                  <a:gd name="connsiteY5" fmla="*/ 3189 h 1125386"/>
                  <a:gd name="connsiteX0" fmla="*/ 130931 w 1992326"/>
                  <a:gd name="connsiteY0" fmla="*/ 3189 h 1125420"/>
                  <a:gd name="connsiteX1" fmla="*/ 1887798 w 1992326"/>
                  <a:gd name="connsiteY1" fmla="*/ 0 h 1125420"/>
                  <a:gd name="connsiteX2" fmla="*/ 1992275 w 1992326"/>
                  <a:gd name="connsiteY2" fmla="*/ 1125010 h 1125420"/>
                  <a:gd name="connsiteX3" fmla="*/ 1641419 w 1992326"/>
                  <a:gd name="connsiteY3" fmla="*/ 1001502 h 1125420"/>
                  <a:gd name="connsiteX4" fmla="*/ 0 w 1992326"/>
                  <a:gd name="connsiteY4" fmla="*/ 993345 h 1125420"/>
                  <a:gd name="connsiteX5" fmla="*/ 130931 w 1992326"/>
                  <a:gd name="connsiteY5" fmla="*/ 3189 h 112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326" h="1125420">
                    <a:moveTo>
                      <a:pt x="130931" y="3189"/>
                    </a:moveTo>
                    <a:lnTo>
                      <a:pt x="1887798" y="0"/>
                    </a:lnTo>
                    <a:lnTo>
                      <a:pt x="1992275" y="1125010"/>
                    </a:lnTo>
                    <a:cubicBezTo>
                      <a:pt x="1997222" y="1133587"/>
                      <a:pt x="1642409" y="1004801"/>
                      <a:pt x="1641419" y="1001502"/>
                    </a:cubicBezTo>
                    <a:lnTo>
                      <a:pt x="0" y="993345"/>
                    </a:lnTo>
                    <a:cubicBezTo>
                      <a:pt x="3345" y="997313"/>
                      <a:pt x="142127" y="17216"/>
                      <a:pt x="130931" y="3189"/>
                    </a:cubicBezTo>
                    <a:close/>
                  </a:path>
                </a:pathLst>
              </a:custGeom>
              <a:gradFill flip="none" rotWithShape="1">
                <a:gsLst>
                  <a:gs pos="0">
                    <a:schemeClr val="bg1">
                      <a:alpha val="30000"/>
                    </a:schemeClr>
                  </a:gs>
                  <a:gs pos="100000">
                    <a:schemeClr val="bg1">
                      <a:alpha val="0"/>
                    </a:schemeClr>
                  </a:gs>
                </a:gsLst>
                <a:lin ang="156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1409" y="3654340"/>
              <a:ext cx="1349585" cy="1402858"/>
            </a:xfrm>
            <a:prstGeom prst="rect">
              <a:avLst/>
            </a:prstGeom>
          </p:spPr>
        </p:pic>
      </p:grpSp>
      <p:sp>
        <p:nvSpPr>
          <p:cNvPr id="35" name="Rectangle 4"/>
          <p:cNvSpPr>
            <a:spLocks noChangeArrowheads="1"/>
          </p:cNvSpPr>
          <p:nvPr/>
        </p:nvSpPr>
        <p:spPr bwMode="auto">
          <a:xfrm>
            <a:off x="6572250" y="3564370"/>
            <a:ext cx="1901793" cy="1865126"/>
          </a:xfrm>
          <a:prstGeom prst="rect">
            <a:avLst/>
          </a:prstGeom>
          <a:noFill/>
          <a:ln w="9525" algn="ctr">
            <a:noFill/>
            <a:miter lim="800000"/>
            <a:headEnd/>
            <a:tailEnd/>
          </a:ln>
          <a:effectLst/>
        </p:spPr>
        <p:txBody>
          <a:bodyPr wrap="square" lIns="64008" tIns="32004" rIns="64008" bIns="32004" numCol="1">
            <a:spAutoFit/>
          </a:bodyPr>
          <a:lstStyle/>
          <a:p>
            <a:pPr marL="162243" indent="-162243">
              <a:lnSpc>
                <a:spcPct val="90000"/>
              </a:lnSpc>
              <a:spcBef>
                <a:spcPct val="30000"/>
              </a:spcBef>
              <a:buClr>
                <a:srgbClr val="C00000"/>
              </a:buClr>
              <a:buSzPct val="140000"/>
              <a:buFont typeface="Segoe UI" pitchFamily="34" charset="0"/>
              <a:buChar char="•"/>
            </a:pPr>
            <a:r>
              <a:rPr lang="en-US" sz="1500" dirty="0">
                <a:latin typeface="Segoe UI" pitchFamily="34" charset="0"/>
                <a:ea typeface="Segoe UI" pitchFamily="34" charset="0"/>
                <a:cs typeface="Segoe UI" pitchFamily="34" charset="0"/>
              </a:rPr>
              <a:t>Commitment </a:t>
            </a:r>
            <a:r>
              <a:rPr lang="en-US" sz="1500" dirty="0">
                <a:latin typeface="Segoe UI" pitchFamily="34" charset="0"/>
                <a:ea typeface="Segoe UI" pitchFamily="34" charset="0"/>
                <a:cs typeface="Segoe UI" pitchFamily="34" charset="0"/>
              </a:rPr>
              <a:t>to customer-centric </a:t>
            </a:r>
            <a:r>
              <a:rPr lang="en-US" sz="1500" dirty="0">
                <a:latin typeface="Segoe UI" pitchFamily="34" charset="0"/>
                <a:ea typeface="Segoe UI" pitchFamily="34" charset="0"/>
                <a:cs typeface="Segoe UI" pitchFamily="34" charset="0"/>
              </a:rPr>
              <a:t>interoperability</a:t>
            </a:r>
            <a:endParaRPr lang="en-US" sz="1500" dirty="0">
              <a:latin typeface="Segoe UI" pitchFamily="34" charset="0"/>
              <a:ea typeface="Segoe UI" pitchFamily="34" charset="0"/>
              <a:cs typeface="Segoe UI" pitchFamily="34" charset="0"/>
            </a:endParaRPr>
          </a:p>
          <a:p>
            <a:pPr marL="162243" indent="-162243">
              <a:lnSpc>
                <a:spcPct val="90000"/>
              </a:lnSpc>
              <a:spcBef>
                <a:spcPct val="30000"/>
              </a:spcBef>
              <a:buClr>
                <a:srgbClr val="C00000"/>
              </a:buClr>
              <a:buSzPct val="140000"/>
              <a:buFont typeface="Segoe UI" pitchFamily="34" charset="0"/>
              <a:buChar char="•"/>
            </a:pPr>
            <a:r>
              <a:rPr lang="en-US" sz="1500" dirty="0">
                <a:latin typeface="Segoe UI" pitchFamily="34" charset="0"/>
                <a:ea typeface="Segoe UI" pitchFamily="34" charset="0"/>
                <a:cs typeface="Segoe UI" pitchFamily="34" charset="0"/>
              </a:rPr>
              <a:t>Recognized industry leader, world-class partner </a:t>
            </a:r>
          </a:p>
          <a:p>
            <a:pPr marL="162243" indent="-162243">
              <a:lnSpc>
                <a:spcPct val="90000"/>
              </a:lnSpc>
              <a:spcBef>
                <a:spcPct val="30000"/>
              </a:spcBef>
              <a:buClr>
                <a:srgbClr val="C00000"/>
              </a:buClr>
              <a:buSzPct val="140000"/>
              <a:buFont typeface="Segoe UI" pitchFamily="34" charset="0"/>
              <a:buChar char="•"/>
            </a:pPr>
            <a:r>
              <a:rPr lang="en-US" sz="1500" dirty="0">
                <a:latin typeface="Segoe UI" pitchFamily="34" charset="0"/>
                <a:ea typeface="Segoe UI" pitchFamily="34" charset="0"/>
                <a:cs typeface="Segoe UI" pitchFamily="34" charset="0"/>
              </a:rPr>
              <a:t>Open, transparent </a:t>
            </a:r>
          </a:p>
        </p:txBody>
      </p:sp>
      <p:sp>
        <p:nvSpPr>
          <p:cNvPr id="36" name="Rectangle 6"/>
          <p:cNvSpPr>
            <a:spLocks noChangeArrowheads="1"/>
          </p:cNvSpPr>
          <p:nvPr/>
        </p:nvSpPr>
        <p:spPr bwMode="auto">
          <a:xfrm>
            <a:off x="4508330" y="3564369"/>
            <a:ext cx="2144948" cy="2003625"/>
          </a:xfrm>
          <a:prstGeom prst="rect">
            <a:avLst/>
          </a:prstGeom>
          <a:noFill/>
          <a:ln w="9525" algn="ctr">
            <a:noFill/>
            <a:miter lim="800000"/>
            <a:headEnd/>
            <a:tailEnd/>
          </a:ln>
          <a:effectLst/>
        </p:spPr>
        <p:txBody>
          <a:bodyPr wrap="square" lIns="64008" tIns="32004" rIns="64008" bIns="32004">
            <a:spAutoFit/>
          </a:bodyPr>
          <a:lstStyle/>
          <a:p>
            <a:pPr marL="162243" indent="-162243">
              <a:lnSpc>
                <a:spcPct val="90000"/>
              </a:lnSpc>
              <a:spcBef>
                <a:spcPct val="30000"/>
              </a:spcBef>
              <a:buClr>
                <a:srgbClr val="2B9600"/>
              </a:buClr>
              <a:buSzPct val="140000"/>
              <a:buFont typeface="Segoe UI" pitchFamily="34" charset="0"/>
              <a:buChar char="•"/>
            </a:pPr>
            <a:r>
              <a:rPr lang="en-US" sz="1500" dirty="0">
                <a:latin typeface="Segoe UI" pitchFamily="34" charset="0"/>
                <a:ea typeface="Segoe UI" pitchFamily="34" charset="0"/>
                <a:cs typeface="Segoe UI" pitchFamily="34" charset="0"/>
              </a:rPr>
              <a:t>Dependable, </a:t>
            </a:r>
            <a:r>
              <a:rPr lang="en-US" sz="1500" dirty="0">
                <a:latin typeface="Segoe UI" pitchFamily="34" charset="0"/>
                <a:ea typeface="Segoe UI" pitchFamily="34" charset="0"/>
                <a:cs typeface="Segoe UI" pitchFamily="34" charset="0"/>
              </a:rPr>
              <a:t>available</a:t>
            </a:r>
            <a:endParaRPr lang="en-US" sz="1500" dirty="0">
              <a:latin typeface="Segoe UI" pitchFamily="34" charset="0"/>
              <a:ea typeface="Segoe UI" pitchFamily="34" charset="0"/>
              <a:cs typeface="Segoe UI" pitchFamily="34" charset="0"/>
            </a:endParaRPr>
          </a:p>
          <a:p>
            <a:pPr marL="162243" indent="-162243">
              <a:lnSpc>
                <a:spcPct val="90000"/>
              </a:lnSpc>
              <a:spcBef>
                <a:spcPct val="30000"/>
              </a:spcBef>
              <a:buClr>
                <a:srgbClr val="2B9600"/>
              </a:buClr>
              <a:buSzPct val="140000"/>
              <a:buFont typeface="Segoe UI" pitchFamily="34" charset="0"/>
              <a:buChar char="•"/>
            </a:pPr>
            <a:r>
              <a:rPr lang="en-US" sz="1500" dirty="0">
                <a:latin typeface="Segoe UI" pitchFamily="34" charset="0"/>
                <a:ea typeface="Segoe UI" pitchFamily="34" charset="0"/>
                <a:cs typeface="Segoe UI" pitchFamily="34" charset="0"/>
              </a:rPr>
              <a:t>Predictable, consistent, </a:t>
            </a:r>
            <a:br>
              <a:rPr lang="en-US" sz="1500" dirty="0">
                <a:latin typeface="Segoe UI" pitchFamily="34" charset="0"/>
                <a:ea typeface="Segoe UI" pitchFamily="34" charset="0"/>
                <a:cs typeface="Segoe UI" pitchFamily="34" charset="0"/>
              </a:rPr>
            </a:br>
            <a:r>
              <a:rPr lang="en-US" sz="1500" dirty="0">
                <a:latin typeface="Segoe UI" pitchFamily="34" charset="0"/>
                <a:ea typeface="Segoe UI" pitchFamily="34" charset="0"/>
                <a:cs typeface="Segoe UI" pitchFamily="34" charset="0"/>
              </a:rPr>
              <a:t>responsive </a:t>
            </a:r>
            <a:r>
              <a:rPr lang="en-US" sz="1500" dirty="0">
                <a:latin typeface="Segoe UI" pitchFamily="34" charset="0"/>
                <a:ea typeface="Segoe UI" pitchFamily="34" charset="0"/>
                <a:cs typeface="Segoe UI" pitchFamily="34" charset="0"/>
              </a:rPr>
              <a:t>service</a:t>
            </a:r>
            <a:endParaRPr lang="en-US" sz="1500" dirty="0">
              <a:latin typeface="Segoe UI" pitchFamily="34" charset="0"/>
              <a:ea typeface="Segoe UI" pitchFamily="34" charset="0"/>
              <a:cs typeface="Segoe UI" pitchFamily="34" charset="0"/>
            </a:endParaRPr>
          </a:p>
          <a:p>
            <a:pPr marL="162243" indent="-162243">
              <a:lnSpc>
                <a:spcPct val="90000"/>
              </a:lnSpc>
              <a:spcBef>
                <a:spcPct val="30000"/>
              </a:spcBef>
              <a:buClr>
                <a:srgbClr val="2B9600"/>
              </a:buClr>
              <a:buSzPct val="140000"/>
              <a:buFont typeface="Segoe UI" pitchFamily="34" charset="0"/>
              <a:buChar char="•"/>
            </a:pPr>
            <a:r>
              <a:rPr lang="en-US" sz="1500" dirty="0">
                <a:latin typeface="Segoe UI" pitchFamily="34" charset="0"/>
                <a:ea typeface="Segoe UI" pitchFamily="34" charset="0"/>
                <a:cs typeface="Segoe UI" pitchFamily="34" charset="0"/>
              </a:rPr>
              <a:t>Maintainable </a:t>
            </a:r>
          </a:p>
          <a:p>
            <a:pPr marL="162243" indent="-162243">
              <a:lnSpc>
                <a:spcPct val="90000"/>
              </a:lnSpc>
              <a:spcBef>
                <a:spcPct val="30000"/>
              </a:spcBef>
              <a:buClr>
                <a:srgbClr val="2B9600"/>
              </a:buClr>
              <a:buSzPct val="140000"/>
              <a:buFont typeface="Segoe UI" pitchFamily="34" charset="0"/>
              <a:buChar char="•"/>
            </a:pPr>
            <a:r>
              <a:rPr lang="en-US" sz="1500" dirty="0">
                <a:latin typeface="Segoe UI" pitchFamily="34" charset="0"/>
                <a:ea typeface="Segoe UI" pitchFamily="34" charset="0"/>
                <a:cs typeface="Segoe UI" pitchFamily="34" charset="0"/>
              </a:rPr>
              <a:t>Resilient</a:t>
            </a:r>
            <a:r>
              <a:rPr lang="en-US" sz="1500" dirty="0">
                <a:latin typeface="Segoe UI" pitchFamily="34" charset="0"/>
                <a:ea typeface="Segoe UI" pitchFamily="34" charset="0"/>
                <a:cs typeface="Segoe UI" pitchFamily="34" charset="0"/>
              </a:rPr>
              <a:t>, easily </a:t>
            </a:r>
            <a:r>
              <a:rPr lang="en-US" sz="1500" dirty="0">
                <a:latin typeface="Segoe UI" pitchFamily="34" charset="0"/>
                <a:ea typeface="Segoe UI" pitchFamily="34" charset="0"/>
                <a:cs typeface="Segoe UI" pitchFamily="34" charset="0"/>
              </a:rPr>
              <a:t>restored</a:t>
            </a:r>
          </a:p>
          <a:p>
            <a:pPr marL="162243" indent="-162243">
              <a:lnSpc>
                <a:spcPct val="90000"/>
              </a:lnSpc>
              <a:spcBef>
                <a:spcPct val="30000"/>
              </a:spcBef>
              <a:buClr>
                <a:srgbClr val="2B9600"/>
              </a:buClr>
              <a:buSzPct val="140000"/>
              <a:buFont typeface="Segoe UI" pitchFamily="34" charset="0"/>
              <a:buChar char="•"/>
            </a:pPr>
            <a:r>
              <a:rPr lang="en-US" sz="1500" dirty="0">
                <a:latin typeface="Segoe UI" pitchFamily="34" charset="0"/>
                <a:ea typeface="Segoe UI" pitchFamily="34" charset="0"/>
                <a:cs typeface="Segoe UI" pitchFamily="34" charset="0"/>
              </a:rPr>
              <a:t>Proven, ready</a:t>
            </a:r>
          </a:p>
        </p:txBody>
      </p:sp>
      <p:sp>
        <p:nvSpPr>
          <p:cNvPr id="37" name="Rectangle 8"/>
          <p:cNvSpPr>
            <a:spLocks noChangeArrowheads="1"/>
          </p:cNvSpPr>
          <p:nvPr/>
        </p:nvSpPr>
        <p:spPr bwMode="auto">
          <a:xfrm>
            <a:off x="523875" y="3564370"/>
            <a:ext cx="2281037" cy="1449628"/>
          </a:xfrm>
          <a:prstGeom prst="rect">
            <a:avLst/>
          </a:prstGeom>
          <a:noFill/>
          <a:ln w="9525" algn="ctr">
            <a:noFill/>
            <a:miter lim="800000"/>
            <a:headEnd/>
            <a:tailEnd/>
          </a:ln>
          <a:effectLst/>
        </p:spPr>
        <p:txBody>
          <a:bodyPr wrap="square" lIns="64008" tIns="32004" rIns="64008" bIns="32004" numCol="1">
            <a:spAutoFit/>
          </a:bodyPr>
          <a:lstStyle/>
          <a:p>
            <a:pPr marL="162243" indent="-162243">
              <a:lnSpc>
                <a:spcPct val="90000"/>
              </a:lnSpc>
              <a:spcBef>
                <a:spcPct val="30000"/>
              </a:spcBef>
              <a:buClr>
                <a:srgbClr val="0070C0"/>
              </a:buClr>
              <a:buSzPct val="140000"/>
              <a:buFont typeface="Segoe UI" pitchFamily="34" charset="0"/>
              <a:buChar char="•"/>
            </a:pPr>
            <a:r>
              <a:rPr lang="en-US" sz="1500" dirty="0">
                <a:latin typeface="Segoe UI" pitchFamily="34" charset="0"/>
                <a:ea typeface="Segoe UI" pitchFamily="34" charset="0"/>
                <a:cs typeface="Segoe UI" pitchFamily="34" charset="0"/>
              </a:rPr>
              <a:t>Secures </a:t>
            </a:r>
            <a:r>
              <a:rPr lang="en-US" sz="1500" dirty="0">
                <a:latin typeface="Segoe UI" pitchFamily="34" charset="0"/>
                <a:ea typeface="Segoe UI" pitchFamily="34" charset="0"/>
                <a:cs typeface="Segoe UI" pitchFamily="34" charset="0"/>
              </a:rPr>
              <a:t>against attacks</a:t>
            </a:r>
          </a:p>
          <a:p>
            <a:pPr marL="162243" indent="-162243">
              <a:lnSpc>
                <a:spcPct val="90000"/>
              </a:lnSpc>
              <a:spcBef>
                <a:spcPct val="30000"/>
              </a:spcBef>
              <a:buClr>
                <a:srgbClr val="0070C0"/>
              </a:buClr>
              <a:buSzPct val="140000"/>
              <a:buFont typeface="Segoe UI" pitchFamily="34" charset="0"/>
              <a:buChar char="•"/>
            </a:pPr>
            <a:r>
              <a:rPr lang="en-US" sz="1500" dirty="0">
                <a:latin typeface="Segoe UI" pitchFamily="34" charset="0"/>
                <a:ea typeface="Segoe UI" pitchFamily="34" charset="0"/>
                <a:cs typeface="Segoe UI" pitchFamily="34" charset="0"/>
              </a:rPr>
              <a:t>Protects confidentiality, </a:t>
            </a:r>
            <a:r>
              <a:rPr lang="en-US" sz="1500" dirty="0">
                <a:latin typeface="Segoe UI" pitchFamily="34" charset="0"/>
                <a:ea typeface="Segoe UI" pitchFamily="34" charset="0"/>
                <a:cs typeface="Segoe UI" pitchFamily="34" charset="0"/>
              </a:rPr>
              <a:t>integrity, </a:t>
            </a:r>
            <a:r>
              <a:rPr lang="en-US" sz="1500" dirty="0">
                <a:latin typeface="Segoe UI" pitchFamily="34" charset="0"/>
                <a:ea typeface="Segoe UI" pitchFamily="34" charset="0"/>
                <a:cs typeface="Segoe UI" pitchFamily="34" charset="0"/>
              </a:rPr>
              <a:t>and availability of data and systems</a:t>
            </a:r>
          </a:p>
          <a:p>
            <a:pPr marL="162243" indent="-162243">
              <a:lnSpc>
                <a:spcPct val="90000"/>
              </a:lnSpc>
              <a:spcBef>
                <a:spcPct val="30000"/>
              </a:spcBef>
              <a:buClr>
                <a:srgbClr val="0070C0"/>
              </a:buClr>
              <a:buSzPct val="140000"/>
              <a:buFont typeface="Segoe UI" pitchFamily="34" charset="0"/>
              <a:buChar char="•"/>
            </a:pPr>
            <a:r>
              <a:rPr lang="en-US" sz="1500" dirty="0">
                <a:latin typeface="Segoe UI" pitchFamily="34" charset="0"/>
                <a:ea typeface="Segoe UI" pitchFamily="34" charset="0"/>
                <a:cs typeface="Segoe UI" pitchFamily="34" charset="0"/>
              </a:rPr>
              <a:t>Helps manage risk</a:t>
            </a:r>
            <a:endParaRPr lang="en-US" sz="1500" dirty="0">
              <a:latin typeface="Segoe UI" pitchFamily="34" charset="0"/>
              <a:ea typeface="Segoe UI" pitchFamily="34" charset="0"/>
              <a:cs typeface="Segoe UI" pitchFamily="34" charset="0"/>
            </a:endParaRPr>
          </a:p>
        </p:txBody>
      </p:sp>
      <p:sp>
        <p:nvSpPr>
          <p:cNvPr id="38" name="TextBox 37"/>
          <p:cNvSpPr txBox="1"/>
          <p:nvPr/>
        </p:nvSpPr>
        <p:spPr>
          <a:xfrm>
            <a:off x="2650299" y="3564370"/>
            <a:ext cx="2086228" cy="2072875"/>
          </a:xfrm>
          <a:prstGeom prst="rect">
            <a:avLst/>
          </a:prstGeom>
          <a:noFill/>
        </p:spPr>
        <p:txBody>
          <a:bodyPr wrap="square" lIns="64008" tIns="32004" rIns="64008" bIns="32004" rtlCol="0">
            <a:spAutoFit/>
          </a:bodyPr>
          <a:lstStyle/>
          <a:p>
            <a:pPr marL="162243" indent="-162243">
              <a:lnSpc>
                <a:spcPct val="90000"/>
              </a:lnSpc>
              <a:spcBef>
                <a:spcPct val="30000"/>
              </a:spcBef>
              <a:buClr>
                <a:srgbClr val="FFC000"/>
              </a:buClr>
              <a:buSzPct val="140000"/>
              <a:buFont typeface="Segoe UI" pitchFamily="34" charset="0"/>
              <a:buChar char="•"/>
            </a:pPr>
            <a:r>
              <a:rPr lang="en-US" sz="1500" dirty="0">
                <a:latin typeface="Segoe UI" pitchFamily="34" charset="0"/>
                <a:ea typeface="Segoe UI" pitchFamily="34" charset="0"/>
                <a:cs typeface="Segoe UI" pitchFamily="34" charset="0"/>
              </a:rPr>
              <a:t>Protects from unwanted communication </a:t>
            </a:r>
          </a:p>
          <a:p>
            <a:pPr marL="162243" indent="-162243">
              <a:lnSpc>
                <a:spcPct val="90000"/>
              </a:lnSpc>
              <a:spcBef>
                <a:spcPct val="30000"/>
              </a:spcBef>
              <a:buClr>
                <a:srgbClr val="FFC000"/>
              </a:buClr>
              <a:buSzPct val="140000"/>
              <a:buFont typeface="Segoe UI" pitchFamily="34" charset="0"/>
              <a:buChar char="•"/>
            </a:pPr>
            <a:r>
              <a:rPr lang="en-US" sz="1500" dirty="0">
                <a:latin typeface="Segoe UI" pitchFamily="34" charset="0"/>
                <a:ea typeface="Segoe UI" pitchFamily="34" charset="0"/>
                <a:cs typeface="Segoe UI" pitchFamily="34" charset="0"/>
              </a:rPr>
              <a:t>User choice and control</a:t>
            </a:r>
            <a:endParaRPr lang="en-US" sz="1500" dirty="0">
              <a:latin typeface="Segoe UI" pitchFamily="34" charset="0"/>
              <a:ea typeface="Segoe UI" pitchFamily="34" charset="0"/>
              <a:cs typeface="Segoe UI" pitchFamily="34" charset="0"/>
            </a:endParaRPr>
          </a:p>
          <a:p>
            <a:pPr marL="162243" indent="-162243">
              <a:lnSpc>
                <a:spcPct val="90000"/>
              </a:lnSpc>
              <a:spcBef>
                <a:spcPct val="30000"/>
              </a:spcBef>
              <a:buClr>
                <a:srgbClr val="FFC000"/>
              </a:buClr>
              <a:buSzPct val="140000"/>
              <a:buFont typeface="Segoe UI" pitchFamily="34" charset="0"/>
              <a:buChar char="•"/>
            </a:pPr>
            <a:r>
              <a:rPr lang="en-US" sz="1500" dirty="0">
                <a:latin typeface="Segoe UI" pitchFamily="34" charset="0"/>
                <a:ea typeface="Segoe UI" pitchFamily="34" charset="0"/>
                <a:cs typeface="Segoe UI" pitchFamily="34" charset="0"/>
              </a:rPr>
              <a:t>Products, online services adhere to fair information </a:t>
            </a:r>
            <a:r>
              <a:rPr lang="en-US" sz="1500" dirty="0">
                <a:latin typeface="Segoe UI" pitchFamily="34" charset="0"/>
                <a:ea typeface="Segoe UI" pitchFamily="34" charset="0"/>
                <a:cs typeface="Segoe UI" pitchFamily="34" charset="0"/>
              </a:rPr>
              <a:t>principles</a:t>
            </a:r>
            <a:endParaRPr lang="en-US" sz="1500" dirty="0">
              <a:effectLst>
                <a:outerShdw blurRad="38100" dist="38100" dir="2700000" algn="tl">
                  <a:srgbClr val="000000">
                    <a:alpha val="43137"/>
                  </a:srgbClr>
                </a:outerShdw>
              </a:effectLst>
              <a:latin typeface="Segoe" pitchFamily="34" charset="0"/>
            </a:endParaRPr>
          </a:p>
        </p:txBody>
      </p:sp>
      <p:grpSp>
        <p:nvGrpSpPr>
          <p:cNvPr id="39" name="Group 38"/>
          <p:cNvGrpSpPr/>
          <p:nvPr/>
        </p:nvGrpSpPr>
        <p:grpSpPr>
          <a:xfrm>
            <a:off x="860906" y="1164925"/>
            <a:ext cx="1440128" cy="3216575"/>
            <a:chOff x="1922987" y="1245510"/>
            <a:chExt cx="2304205" cy="3859890"/>
          </a:xfrm>
        </p:grpSpPr>
        <p:grpSp>
          <p:nvGrpSpPr>
            <p:cNvPr id="40" name="Group 39"/>
            <p:cNvGrpSpPr/>
            <p:nvPr/>
          </p:nvGrpSpPr>
          <p:grpSpPr>
            <a:xfrm>
              <a:off x="1922987" y="1245510"/>
              <a:ext cx="2304205" cy="3859890"/>
              <a:chOff x="304812" y="1239025"/>
              <a:chExt cx="2064737" cy="3040739"/>
            </a:xfrm>
          </p:grpSpPr>
          <p:grpSp>
            <p:nvGrpSpPr>
              <p:cNvPr id="42" name="Group 41"/>
              <p:cNvGrpSpPr/>
              <p:nvPr/>
            </p:nvGrpSpPr>
            <p:grpSpPr>
              <a:xfrm>
                <a:off x="315390" y="1239025"/>
                <a:ext cx="1937037" cy="2116650"/>
                <a:chOff x="357194" y="1239025"/>
                <a:chExt cx="1937037" cy="2116650"/>
              </a:xfrm>
            </p:grpSpPr>
            <p:sp>
              <p:nvSpPr>
                <p:cNvPr id="46" name="Rectangle 1"/>
                <p:cNvSpPr/>
                <p:nvPr/>
              </p:nvSpPr>
              <p:spPr bwMode="auto">
                <a:xfrm>
                  <a:off x="357194" y="1239025"/>
                  <a:ext cx="1937037" cy="2113775"/>
                </a:xfrm>
                <a:custGeom>
                  <a:avLst/>
                  <a:gdLst>
                    <a:gd name="connsiteX0" fmla="*/ 0 w 2133600"/>
                    <a:gd name="connsiteY0" fmla="*/ 0 h 4648200"/>
                    <a:gd name="connsiteX1" fmla="*/ 2133600 w 2133600"/>
                    <a:gd name="connsiteY1" fmla="*/ 0 h 4648200"/>
                    <a:gd name="connsiteX2" fmla="*/ 2133600 w 2133600"/>
                    <a:gd name="connsiteY2" fmla="*/ 4648200 h 4648200"/>
                    <a:gd name="connsiteX3" fmla="*/ 0 w 2133600"/>
                    <a:gd name="connsiteY3" fmla="*/ 4648200 h 4648200"/>
                    <a:gd name="connsiteX4" fmla="*/ 0 w 2133600"/>
                    <a:gd name="connsiteY4" fmla="*/ 0 h 4648200"/>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0 w 2133600"/>
                    <a:gd name="connsiteY0" fmla="*/ 0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0 w 2133600"/>
                    <a:gd name="connsiteY5" fmla="*/ 0 h 4867275"/>
                    <a:gd name="connsiteX0" fmla="*/ 219075 w 2133600"/>
                    <a:gd name="connsiteY0" fmla="*/ 180975 h 4867275"/>
                    <a:gd name="connsiteX1" fmla="*/ 2133600 w 2133600"/>
                    <a:gd name="connsiteY1" fmla="*/ 0 h 4867275"/>
                    <a:gd name="connsiteX2" fmla="*/ 2133600 w 2133600"/>
                    <a:gd name="connsiteY2" fmla="*/ 4648200 h 4867275"/>
                    <a:gd name="connsiteX3" fmla="*/ 390525 w 2133600"/>
                    <a:gd name="connsiteY3" fmla="*/ 4867275 h 4867275"/>
                    <a:gd name="connsiteX4" fmla="*/ 0 w 2133600"/>
                    <a:gd name="connsiteY4" fmla="*/ 4648200 h 4867275"/>
                    <a:gd name="connsiteX5" fmla="*/ 219075 w 2133600"/>
                    <a:gd name="connsiteY5" fmla="*/ 180975 h 4867275"/>
                    <a:gd name="connsiteX0" fmla="*/ 219075 w 2133600"/>
                    <a:gd name="connsiteY0" fmla="*/ 180975 h 4867275"/>
                    <a:gd name="connsiteX1" fmla="*/ 600075 w 2133600"/>
                    <a:gd name="connsiteY1" fmla="*/ 28575 h 4867275"/>
                    <a:gd name="connsiteX2" fmla="*/ 2133600 w 2133600"/>
                    <a:gd name="connsiteY2" fmla="*/ 0 h 4867275"/>
                    <a:gd name="connsiteX3" fmla="*/ 2133600 w 2133600"/>
                    <a:gd name="connsiteY3" fmla="*/ 4648200 h 4867275"/>
                    <a:gd name="connsiteX4" fmla="*/ 390525 w 2133600"/>
                    <a:gd name="connsiteY4" fmla="*/ 4867275 h 4867275"/>
                    <a:gd name="connsiteX5" fmla="*/ 0 w 2133600"/>
                    <a:gd name="connsiteY5" fmla="*/ 4648200 h 4867275"/>
                    <a:gd name="connsiteX6" fmla="*/ 219075 w 2133600"/>
                    <a:gd name="connsiteY6" fmla="*/ 180975 h 4867275"/>
                    <a:gd name="connsiteX0" fmla="*/ 219075 w 2133600"/>
                    <a:gd name="connsiteY0" fmla="*/ 152400 h 4838700"/>
                    <a:gd name="connsiteX1" fmla="*/ 600075 w 2133600"/>
                    <a:gd name="connsiteY1" fmla="*/ 0 h 4838700"/>
                    <a:gd name="connsiteX2" fmla="*/ 2009775 w 2133600"/>
                    <a:gd name="connsiteY2" fmla="*/ 171450 h 4838700"/>
                    <a:gd name="connsiteX3" fmla="*/ 2133600 w 2133600"/>
                    <a:gd name="connsiteY3" fmla="*/ 4619625 h 4838700"/>
                    <a:gd name="connsiteX4" fmla="*/ 390525 w 2133600"/>
                    <a:gd name="connsiteY4" fmla="*/ 4838700 h 4838700"/>
                    <a:gd name="connsiteX5" fmla="*/ 0 w 2133600"/>
                    <a:gd name="connsiteY5" fmla="*/ 4619625 h 4838700"/>
                    <a:gd name="connsiteX6" fmla="*/ 219075 w 2133600"/>
                    <a:gd name="connsiteY6" fmla="*/ 152400 h 4838700"/>
                    <a:gd name="connsiteX0" fmla="*/ 219075 w 2162175"/>
                    <a:gd name="connsiteY0" fmla="*/ 152400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219075 w 2162175"/>
                    <a:gd name="connsiteY6" fmla="*/ 152400 h 4838700"/>
                    <a:gd name="connsiteX0" fmla="*/ 141438 w 2162175"/>
                    <a:gd name="connsiteY0" fmla="*/ 186906 h 4838700"/>
                    <a:gd name="connsiteX1" fmla="*/ 600075 w 2162175"/>
                    <a:gd name="connsiteY1" fmla="*/ 0 h 4838700"/>
                    <a:gd name="connsiteX2" fmla="*/ 2009775 w 2162175"/>
                    <a:gd name="connsiteY2" fmla="*/ 171450 h 4838700"/>
                    <a:gd name="connsiteX3" fmla="*/ 2162175 w 2162175"/>
                    <a:gd name="connsiteY3" fmla="*/ 4610100 h 4838700"/>
                    <a:gd name="connsiteX4" fmla="*/ 390525 w 2162175"/>
                    <a:gd name="connsiteY4" fmla="*/ 4838700 h 4838700"/>
                    <a:gd name="connsiteX5" fmla="*/ 0 w 2162175"/>
                    <a:gd name="connsiteY5" fmla="*/ 4619625 h 4838700"/>
                    <a:gd name="connsiteX6" fmla="*/ 141438 w 2162175"/>
                    <a:gd name="connsiteY6" fmla="*/ 186906 h 4838700"/>
                    <a:gd name="connsiteX0" fmla="*/ 141438 w 2162175"/>
                    <a:gd name="connsiteY0" fmla="*/ 178279 h 4830073"/>
                    <a:gd name="connsiteX1" fmla="*/ 487931 w 2162175"/>
                    <a:gd name="connsiteY1" fmla="*/ 0 h 4830073"/>
                    <a:gd name="connsiteX2" fmla="*/ 2009775 w 2162175"/>
                    <a:gd name="connsiteY2" fmla="*/ 162823 h 4830073"/>
                    <a:gd name="connsiteX3" fmla="*/ 2162175 w 2162175"/>
                    <a:gd name="connsiteY3" fmla="*/ 4601473 h 4830073"/>
                    <a:gd name="connsiteX4" fmla="*/ 390525 w 2162175"/>
                    <a:gd name="connsiteY4" fmla="*/ 4830073 h 4830073"/>
                    <a:gd name="connsiteX5" fmla="*/ 0 w 2162175"/>
                    <a:gd name="connsiteY5" fmla="*/ 4610998 h 4830073"/>
                    <a:gd name="connsiteX6" fmla="*/ 141438 w 2162175"/>
                    <a:gd name="connsiteY6" fmla="*/ 178279 h 4830073"/>
                    <a:gd name="connsiteX0" fmla="*/ 141438 w 2162175"/>
                    <a:gd name="connsiteY0" fmla="*/ 195782 h 4847576"/>
                    <a:gd name="connsiteX1" fmla="*/ 487931 w 2162175"/>
                    <a:gd name="connsiteY1" fmla="*/ 17503 h 4847576"/>
                    <a:gd name="connsiteX2" fmla="*/ 2009775 w 2162175"/>
                    <a:gd name="connsiteY2" fmla="*/ 180326 h 4847576"/>
                    <a:gd name="connsiteX3" fmla="*/ 2162175 w 2162175"/>
                    <a:gd name="connsiteY3" fmla="*/ 4618976 h 4847576"/>
                    <a:gd name="connsiteX4" fmla="*/ 390525 w 2162175"/>
                    <a:gd name="connsiteY4" fmla="*/ 4847576 h 4847576"/>
                    <a:gd name="connsiteX5" fmla="*/ 0 w 2162175"/>
                    <a:gd name="connsiteY5" fmla="*/ 4628501 h 4847576"/>
                    <a:gd name="connsiteX6" fmla="*/ 141438 w 2162175"/>
                    <a:gd name="connsiteY6" fmla="*/ 195782 h 484757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2009775 w 2162175"/>
                    <a:gd name="connsiteY2" fmla="*/ 163846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162175"/>
                    <a:gd name="connsiteY0" fmla="*/ 179302 h 4831096"/>
                    <a:gd name="connsiteX1" fmla="*/ 487931 w 2162175"/>
                    <a:gd name="connsiteY1" fmla="*/ 1023 h 4831096"/>
                    <a:gd name="connsiteX2" fmla="*/ 1880379 w 2162175"/>
                    <a:gd name="connsiteY2" fmla="*/ 172472 h 4831096"/>
                    <a:gd name="connsiteX3" fmla="*/ 2162175 w 2162175"/>
                    <a:gd name="connsiteY3" fmla="*/ 4602496 h 4831096"/>
                    <a:gd name="connsiteX4" fmla="*/ 390525 w 2162175"/>
                    <a:gd name="connsiteY4" fmla="*/ 4831096 h 4831096"/>
                    <a:gd name="connsiteX5" fmla="*/ 0 w 2162175"/>
                    <a:gd name="connsiteY5" fmla="*/ 4612021 h 4831096"/>
                    <a:gd name="connsiteX6" fmla="*/ 141438 w 2162175"/>
                    <a:gd name="connsiteY6" fmla="*/ 179302 h 4831096"/>
                    <a:gd name="connsiteX0" fmla="*/ 141438 w 2015526"/>
                    <a:gd name="connsiteY0" fmla="*/ 179302 h 4831096"/>
                    <a:gd name="connsiteX1" fmla="*/ 487931 w 2015526"/>
                    <a:gd name="connsiteY1" fmla="*/ 1023 h 4831096"/>
                    <a:gd name="connsiteX2" fmla="*/ 1880379 w 2015526"/>
                    <a:gd name="connsiteY2" fmla="*/ 172472 h 4831096"/>
                    <a:gd name="connsiteX3" fmla="*/ 2015526 w 2015526"/>
                    <a:gd name="connsiteY3" fmla="*/ 4714639 h 4831096"/>
                    <a:gd name="connsiteX4" fmla="*/ 390525 w 2015526"/>
                    <a:gd name="connsiteY4" fmla="*/ 4831096 h 4831096"/>
                    <a:gd name="connsiteX5" fmla="*/ 0 w 2015526"/>
                    <a:gd name="connsiteY5" fmla="*/ 4612021 h 4831096"/>
                    <a:gd name="connsiteX6" fmla="*/ 141438 w 2015526"/>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31096"/>
                    <a:gd name="connsiteX1" fmla="*/ 487931 w 2017019"/>
                    <a:gd name="connsiteY1" fmla="*/ 1023 h 4831096"/>
                    <a:gd name="connsiteX2" fmla="*/ 1880379 w 2017019"/>
                    <a:gd name="connsiteY2" fmla="*/ 172472 h 4831096"/>
                    <a:gd name="connsiteX3" fmla="*/ 2015526 w 2017019"/>
                    <a:gd name="connsiteY3" fmla="*/ 4714639 h 4831096"/>
                    <a:gd name="connsiteX4" fmla="*/ 390525 w 2017019"/>
                    <a:gd name="connsiteY4" fmla="*/ 4831096 h 4831096"/>
                    <a:gd name="connsiteX5" fmla="*/ 0 w 2017019"/>
                    <a:gd name="connsiteY5" fmla="*/ 4612021 h 4831096"/>
                    <a:gd name="connsiteX6" fmla="*/ 141438 w 2017019"/>
                    <a:gd name="connsiteY6" fmla="*/ 179302 h 4831096"/>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1438 w 2017019"/>
                    <a:gd name="connsiteY0" fmla="*/ 179302 h 4856975"/>
                    <a:gd name="connsiteX1" fmla="*/ 487931 w 2017019"/>
                    <a:gd name="connsiteY1" fmla="*/ 1023 h 4856975"/>
                    <a:gd name="connsiteX2" fmla="*/ 1880379 w 2017019"/>
                    <a:gd name="connsiteY2" fmla="*/ 172472 h 4856975"/>
                    <a:gd name="connsiteX3" fmla="*/ 2015526 w 2017019"/>
                    <a:gd name="connsiteY3" fmla="*/ 4714639 h 4856975"/>
                    <a:gd name="connsiteX4" fmla="*/ 252503 w 2017019"/>
                    <a:gd name="connsiteY4" fmla="*/ 4856975 h 4856975"/>
                    <a:gd name="connsiteX5" fmla="*/ 0 w 2017019"/>
                    <a:gd name="connsiteY5" fmla="*/ 4612021 h 4856975"/>
                    <a:gd name="connsiteX6" fmla="*/ 141438 w 2017019"/>
                    <a:gd name="connsiteY6" fmla="*/ 179302 h 4856975"/>
                    <a:gd name="connsiteX0" fmla="*/ 142156 w 2017737"/>
                    <a:gd name="connsiteY0" fmla="*/ 179302 h 4856975"/>
                    <a:gd name="connsiteX1" fmla="*/ 488649 w 2017737"/>
                    <a:gd name="connsiteY1" fmla="*/ 1023 h 4856975"/>
                    <a:gd name="connsiteX2" fmla="*/ 1881097 w 2017737"/>
                    <a:gd name="connsiteY2" fmla="*/ 172472 h 4856975"/>
                    <a:gd name="connsiteX3" fmla="*/ 2016244 w 2017737"/>
                    <a:gd name="connsiteY3" fmla="*/ 4714639 h 4856975"/>
                    <a:gd name="connsiteX4" fmla="*/ 253221 w 2017737"/>
                    <a:gd name="connsiteY4" fmla="*/ 4856975 h 4856975"/>
                    <a:gd name="connsiteX5" fmla="*/ 718 w 2017737"/>
                    <a:gd name="connsiteY5" fmla="*/ 4612021 h 4856975"/>
                    <a:gd name="connsiteX6" fmla="*/ 142156 w 2017737"/>
                    <a:gd name="connsiteY6" fmla="*/ 179302 h 4856975"/>
                    <a:gd name="connsiteX0" fmla="*/ 142117 w 2017698"/>
                    <a:gd name="connsiteY0" fmla="*/ 179302 h 4822469"/>
                    <a:gd name="connsiteX1" fmla="*/ 488610 w 2017698"/>
                    <a:gd name="connsiteY1" fmla="*/ 1023 h 4822469"/>
                    <a:gd name="connsiteX2" fmla="*/ 1881058 w 2017698"/>
                    <a:gd name="connsiteY2" fmla="*/ 172472 h 4822469"/>
                    <a:gd name="connsiteX3" fmla="*/ 2016205 w 2017698"/>
                    <a:gd name="connsiteY3" fmla="*/ 4714639 h 4822469"/>
                    <a:gd name="connsiteX4" fmla="*/ 270103 w 2017698"/>
                    <a:gd name="connsiteY4" fmla="*/ 4822469 h 4822469"/>
                    <a:gd name="connsiteX5" fmla="*/ 679 w 2017698"/>
                    <a:gd name="connsiteY5" fmla="*/ 4612021 h 4822469"/>
                    <a:gd name="connsiteX6" fmla="*/ 142117 w 2017698"/>
                    <a:gd name="connsiteY6" fmla="*/ 179302 h 4822469"/>
                    <a:gd name="connsiteX0" fmla="*/ 142117 w 2034482"/>
                    <a:gd name="connsiteY0" fmla="*/ 179302 h 4822469"/>
                    <a:gd name="connsiteX1" fmla="*/ 488610 w 2034482"/>
                    <a:gd name="connsiteY1" fmla="*/ 1023 h 4822469"/>
                    <a:gd name="connsiteX2" fmla="*/ 1881058 w 2034482"/>
                    <a:gd name="connsiteY2" fmla="*/ 172472 h 4822469"/>
                    <a:gd name="connsiteX3" fmla="*/ 2033126 w 2034482"/>
                    <a:gd name="connsiteY3" fmla="*/ 4637001 h 4822469"/>
                    <a:gd name="connsiteX4" fmla="*/ 270103 w 2034482"/>
                    <a:gd name="connsiteY4" fmla="*/ 4822469 h 4822469"/>
                    <a:gd name="connsiteX5" fmla="*/ 679 w 2034482"/>
                    <a:gd name="connsiteY5" fmla="*/ 4612021 h 4822469"/>
                    <a:gd name="connsiteX6" fmla="*/ 142117 w 2034482"/>
                    <a:gd name="connsiteY6" fmla="*/ 179302 h 4822469"/>
                    <a:gd name="connsiteX0" fmla="*/ 175888 w 2068253"/>
                    <a:gd name="connsiteY0" fmla="*/ 179302 h 4822469"/>
                    <a:gd name="connsiteX1" fmla="*/ 522381 w 2068253"/>
                    <a:gd name="connsiteY1" fmla="*/ 1023 h 4822469"/>
                    <a:gd name="connsiteX2" fmla="*/ 1914829 w 2068253"/>
                    <a:gd name="connsiteY2" fmla="*/ 172472 h 4822469"/>
                    <a:gd name="connsiteX3" fmla="*/ 2066897 w 2068253"/>
                    <a:gd name="connsiteY3" fmla="*/ 4637001 h 4822469"/>
                    <a:gd name="connsiteX4" fmla="*/ 303874 w 2068253"/>
                    <a:gd name="connsiteY4" fmla="*/ 4822469 h 4822469"/>
                    <a:gd name="connsiteX5" fmla="*/ 609 w 2068253"/>
                    <a:gd name="connsiteY5" fmla="*/ 4577516 h 4822469"/>
                    <a:gd name="connsiteX6" fmla="*/ 175888 w 2068253"/>
                    <a:gd name="connsiteY6" fmla="*/ 179302 h 4822469"/>
                    <a:gd name="connsiteX0" fmla="*/ 74634 w 1966999"/>
                    <a:gd name="connsiteY0" fmla="*/ 179302 h 4822469"/>
                    <a:gd name="connsiteX1" fmla="*/ 421127 w 1966999"/>
                    <a:gd name="connsiteY1" fmla="*/ 1023 h 4822469"/>
                    <a:gd name="connsiteX2" fmla="*/ 1813575 w 1966999"/>
                    <a:gd name="connsiteY2" fmla="*/ 172472 h 4822469"/>
                    <a:gd name="connsiteX3" fmla="*/ 1965643 w 1966999"/>
                    <a:gd name="connsiteY3" fmla="*/ 4637001 h 4822469"/>
                    <a:gd name="connsiteX4" fmla="*/ 202620 w 1966999"/>
                    <a:gd name="connsiteY4" fmla="*/ 4822469 h 4822469"/>
                    <a:gd name="connsiteX5" fmla="*/ 876 w 1966999"/>
                    <a:gd name="connsiteY5" fmla="*/ 1937833 h 4822469"/>
                    <a:gd name="connsiteX6" fmla="*/ 74634 w 1966999"/>
                    <a:gd name="connsiteY6" fmla="*/ 179302 h 4822469"/>
                    <a:gd name="connsiteX0" fmla="*/ 74276 w 1966641"/>
                    <a:gd name="connsiteY0" fmla="*/ 179302 h 4637001"/>
                    <a:gd name="connsiteX1" fmla="*/ 420769 w 1966641"/>
                    <a:gd name="connsiteY1" fmla="*/ 1023 h 4637001"/>
                    <a:gd name="connsiteX2" fmla="*/ 1813217 w 1966641"/>
                    <a:gd name="connsiteY2" fmla="*/ 172472 h 4637001"/>
                    <a:gd name="connsiteX3" fmla="*/ 1965285 w 1966641"/>
                    <a:gd name="connsiteY3" fmla="*/ 4637001 h 4637001"/>
                    <a:gd name="connsiteX4" fmla="*/ 363004 w 1966641"/>
                    <a:gd name="connsiteY4" fmla="*/ 2105148 h 4637001"/>
                    <a:gd name="connsiteX5" fmla="*/ 518 w 1966641"/>
                    <a:gd name="connsiteY5" fmla="*/ 1937833 h 4637001"/>
                    <a:gd name="connsiteX6" fmla="*/ 74276 w 1966641"/>
                    <a:gd name="connsiteY6" fmla="*/ 179302 h 4637001"/>
                    <a:gd name="connsiteX0" fmla="*/ 74276 w 1883200"/>
                    <a:gd name="connsiteY0" fmla="*/ 179302 h 2109461"/>
                    <a:gd name="connsiteX1" fmla="*/ 420769 w 1883200"/>
                    <a:gd name="connsiteY1" fmla="*/ 1023 h 2109461"/>
                    <a:gd name="connsiteX2" fmla="*/ 1813217 w 1883200"/>
                    <a:gd name="connsiteY2" fmla="*/ 172472 h 2109461"/>
                    <a:gd name="connsiteX3" fmla="*/ 1880684 w 1883200"/>
                    <a:gd name="connsiteY3" fmla="*/ 2109461 h 2109461"/>
                    <a:gd name="connsiteX4" fmla="*/ 363004 w 1883200"/>
                    <a:gd name="connsiteY4" fmla="*/ 2105148 h 2109461"/>
                    <a:gd name="connsiteX5" fmla="*/ 518 w 1883200"/>
                    <a:gd name="connsiteY5" fmla="*/ 1937833 h 2109461"/>
                    <a:gd name="connsiteX6" fmla="*/ 74276 w 1883200"/>
                    <a:gd name="connsiteY6" fmla="*/ 179302 h 2109461"/>
                    <a:gd name="connsiteX0" fmla="*/ 74276 w 1883200"/>
                    <a:gd name="connsiteY0" fmla="*/ 179302 h 2131028"/>
                    <a:gd name="connsiteX1" fmla="*/ 420769 w 1883200"/>
                    <a:gd name="connsiteY1" fmla="*/ 1023 h 2131028"/>
                    <a:gd name="connsiteX2" fmla="*/ 1813217 w 1883200"/>
                    <a:gd name="connsiteY2" fmla="*/ 172472 h 2131028"/>
                    <a:gd name="connsiteX3" fmla="*/ 1880684 w 1883200"/>
                    <a:gd name="connsiteY3" fmla="*/ 2109461 h 2131028"/>
                    <a:gd name="connsiteX4" fmla="*/ 363004 w 1883200"/>
                    <a:gd name="connsiteY4" fmla="*/ 2131028 h 2131028"/>
                    <a:gd name="connsiteX5" fmla="*/ 518 w 1883200"/>
                    <a:gd name="connsiteY5" fmla="*/ 1937833 h 2131028"/>
                    <a:gd name="connsiteX6" fmla="*/ 74276 w 1883200"/>
                    <a:gd name="connsiteY6" fmla="*/ 179302 h 2131028"/>
                    <a:gd name="connsiteX0" fmla="*/ 74287 w 1883211"/>
                    <a:gd name="connsiteY0" fmla="*/ 179302 h 2113775"/>
                    <a:gd name="connsiteX1" fmla="*/ 420780 w 1883211"/>
                    <a:gd name="connsiteY1" fmla="*/ 1023 h 2113775"/>
                    <a:gd name="connsiteX2" fmla="*/ 1813228 w 1883211"/>
                    <a:gd name="connsiteY2" fmla="*/ 172472 h 2113775"/>
                    <a:gd name="connsiteX3" fmla="*/ 1880695 w 1883211"/>
                    <a:gd name="connsiteY3" fmla="*/ 2109461 h 2113775"/>
                    <a:gd name="connsiteX4" fmla="*/ 354556 w 1883211"/>
                    <a:gd name="connsiteY4" fmla="*/ 2113775 h 2113775"/>
                    <a:gd name="connsiteX5" fmla="*/ 529 w 1883211"/>
                    <a:gd name="connsiteY5" fmla="*/ 1937833 h 2113775"/>
                    <a:gd name="connsiteX6" fmla="*/ 74287 w 1883211"/>
                    <a:gd name="connsiteY6" fmla="*/ 179302 h 2113775"/>
                    <a:gd name="connsiteX0" fmla="*/ 90770 w 1899694"/>
                    <a:gd name="connsiteY0" fmla="*/ 179302 h 2113775"/>
                    <a:gd name="connsiteX1" fmla="*/ 437263 w 1899694"/>
                    <a:gd name="connsiteY1" fmla="*/ 1023 h 2113775"/>
                    <a:gd name="connsiteX2" fmla="*/ 1829711 w 1899694"/>
                    <a:gd name="connsiteY2" fmla="*/ 172472 h 2113775"/>
                    <a:gd name="connsiteX3" fmla="*/ 1897178 w 1899694"/>
                    <a:gd name="connsiteY3" fmla="*/ 2109461 h 2113775"/>
                    <a:gd name="connsiteX4" fmla="*/ 371039 w 1899694"/>
                    <a:gd name="connsiteY4" fmla="*/ 2113775 h 2113775"/>
                    <a:gd name="connsiteX5" fmla="*/ 507 w 1899694"/>
                    <a:gd name="connsiteY5" fmla="*/ 1993931 h 2113775"/>
                    <a:gd name="connsiteX6" fmla="*/ 90770 w 1899694"/>
                    <a:gd name="connsiteY6" fmla="*/ 179302 h 211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9694" h="2113775">
                      <a:moveTo>
                        <a:pt x="90770" y="179302"/>
                      </a:moveTo>
                      <a:cubicBezTo>
                        <a:pt x="85199" y="169777"/>
                        <a:pt x="442834" y="-15331"/>
                        <a:pt x="437263" y="1023"/>
                      </a:cubicBezTo>
                      <a:cubicBezTo>
                        <a:pt x="452839" y="3539"/>
                        <a:pt x="1814136" y="161330"/>
                        <a:pt x="1829711" y="172472"/>
                      </a:cubicBezTo>
                      <a:cubicBezTo>
                        <a:pt x="1828752" y="159652"/>
                        <a:pt x="1915389" y="2096402"/>
                        <a:pt x="1897178" y="2109461"/>
                      </a:cubicBezTo>
                      <a:cubicBezTo>
                        <a:pt x="1887114" y="2100834"/>
                        <a:pt x="342464" y="2113775"/>
                        <a:pt x="371039" y="2113775"/>
                      </a:cubicBezTo>
                      <a:cubicBezTo>
                        <a:pt x="374214" y="2107425"/>
                        <a:pt x="-15967" y="1997944"/>
                        <a:pt x="507" y="1993931"/>
                      </a:cubicBezTo>
                      <a:cubicBezTo>
                        <a:pt x="4521" y="2017354"/>
                        <a:pt x="86756" y="173132"/>
                        <a:pt x="90770" y="179302"/>
                      </a:cubicBezTo>
                      <a:close/>
                    </a:path>
                  </a:pathLst>
                </a:custGeom>
                <a:gradFill flip="none" rotWithShape="1">
                  <a:gsLst>
                    <a:gs pos="0">
                      <a:schemeClr val="bg1">
                        <a:alpha val="64000"/>
                      </a:schemeClr>
                    </a:gs>
                    <a:gs pos="50000">
                      <a:schemeClr val="bg1">
                        <a:alpha val="29000"/>
                      </a:schemeClr>
                    </a:gs>
                    <a:gs pos="88000">
                      <a:schemeClr val="bg1">
                        <a:alpha val="32000"/>
                      </a:schemeClr>
                    </a:gs>
                  </a:gsLst>
                  <a:lin ang="2700000" scaled="0"/>
                  <a:tileRect/>
                </a:gradFill>
                <a:ln>
                  <a:solidFill>
                    <a:schemeClr val="bg1"/>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cxnSp>
              <p:nvCxnSpPr>
                <p:cNvPr id="47" name="Straight Connector 46"/>
                <p:cNvCxnSpPr>
                  <a:stCxn id="46" idx="1"/>
                </p:cNvCxnSpPr>
                <p:nvPr/>
              </p:nvCxnSpPr>
              <p:spPr>
                <a:xfrm flipH="1">
                  <a:off x="723295" y="1240048"/>
                  <a:ext cx="79757" cy="21156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 name="Rounded Rectangle 47"/>
              <p:cNvSpPr/>
              <p:nvPr/>
            </p:nvSpPr>
            <p:spPr bwMode="auto">
              <a:xfrm>
                <a:off x="675846" y="2640867"/>
                <a:ext cx="1588346" cy="716814"/>
              </a:xfrm>
              <a:custGeom>
                <a:avLst/>
                <a:gdLst>
                  <a:gd name="connsiteX0" fmla="*/ 0 w 1613554"/>
                  <a:gd name="connsiteY0" fmla="*/ 0 h 668876"/>
                  <a:gd name="connsiteX1" fmla="*/ 0 w 1613554"/>
                  <a:gd name="connsiteY1" fmla="*/ 0 h 668876"/>
                  <a:gd name="connsiteX2" fmla="*/ 1613554 w 1613554"/>
                  <a:gd name="connsiteY2" fmla="*/ 0 h 668876"/>
                  <a:gd name="connsiteX3" fmla="*/ 1613554 w 1613554"/>
                  <a:gd name="connsiteY3" fmla="*/ 0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0 w 1613554"/>
                  <a:gd name="connsiteY0" fmla="*/ 0 h 668876"/>
                  <a:gd name="connsiteX1" fmla="*/ 0 w 1613554"/>
                  <a:gd name="connsiteY1" fmla="*/ 0 h 668876"/>
                  <a:gd name="connsiteX2" fmla="*/ 1613554 w 1613554"/>
                  <a:gd name="connsiteY2" fmla="*/ 0 h 668876"/>
                  <a:gd name="connsiteX3" fmla="*/ 1570422 w 1613554"/>
                  <a:gd name="connsiteY3" fmla="*/ 34506 h 668876"/>
                  <a:gd name="connsiteX4" fmla="*/ 1613554 w 1613554"/>
                  <a:gd name="connsiteY4" fmla="*/ 668876 h 668876"/>
                  <a:gd name="connsiteX5" fmla="*/ 1613554 w 1613554"/>
                  <a:gd name="connsiteY5" fmla="*/ 668876 h 668876"/>
                  <a:gd name="connsiteX6" fmla="*/ 0 w 1613554"/>
                  <a:gd name="connsiteY6" fmla="*/ 668876 h 668876"/>
                  <a:gd name="connsiteX7" fmla="*/ 0 w 1613554"/>
                  <a:gd name="connsiteY7" fmla="*/ 668876 h 668876"/>
                  <a:gd name="connsiteX8" fmla="*/ 0 w 1613554"/>
                  <a:gd name="connsiteY8" fmla="*/ 0 h 668876"/>
                  <a:gd name="connsiteX0" fmla="*/ 25880 w 1613554"/>
                  <a:gd name="connsiteY0" fmla="*/ 0 h 677502"/>
                  <a:gd name="connsiteX1" fmla="*/ 0 w 1613554"/>
                  <a:gd name="connsiteY1" fmla="*/ 8626 h 677502"/>
                  <a:gd name="connsiteX2" fmla="*/ 1613554 w 1613554"/>
                  <a:gd name="connsiteY2" fmla="*/ 8626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61355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613554"/>
                  <a:gd name="connsiteY0" fmla="*/ 0 h 677502"/>
                  <a:gd name="connsiteX1" fmla="*/ 0 w 1613554"/>
                  <a:gd name="connsiteY1" fmla="*/ 8626 h 677502"/>
                  <a:gd name="connsiteX2" fmla="*/ 1561796 w 1613554"/>
                  <a:gd name="connsiteY2" fmla="*/ 51758 h 677502"/>
                  <a:gd name="connsiteX3" fmla="*/ 1570422 w 1613554"/>
                  <a:gd name="connsiteY3" fmla="*/ 43132 h 677502"/>
                  <a:gd name="connsiteX4" fmla="*/ 1613554 w 1613554"/>
                  <a:gd name="connsiteY4" fmla="*/ 677502 h 677502"/>
                  <a:gd name="connsiteX5" fmla="*/ 1587674 w 1613554"/>
                  <a:gd name="connsiteY5" fmla="*/ 677502 h 677502"/>
                  <a:gd name="connsiteX6" fmla="*/ 0 w 1613554"/>
                  <a:gd name="connsiteY6" fmla="*/ 677502 h 677502"/>
                  <a:gd name="connsiteX7" fmla="*/ 0 w 1613554"/>
                  <a:gd name="connsiteY7" fmla="*/ 677502 h 677502"/>
                  <a:gd name="connsiteX8" fmla="*/ 25880 w 1613554"/>
                  <a:gd name="connsiteY8" fmla="*/ 0 h 677502"/>
                  <a:gd name="connsiteX0" fmla="*/ 25880 w 1596302"/>
                  <a:gd name="connsiteY0" fmla="*/ 0 h 703381"/>
                  <a:gd name="connsiteX1" fmla="*/ 0 w 1596302"/>
                  <a:gd name="connsiteY1" fmla="*/ 8626 h 703381"/>
                  <a:gd name="connsiteX2" fmla="*/ 1561796 w 1596302"/>
                  <a:gd name="connsiteY2" fmla="*/ 51758 h 703381"/>
                  <a:gd name="connsiteX3" fmla="*/ 1570422 w 1596302"/>
                  <a:gd name="connsiteY3" fmla="*/ 43132 h 703381"/>
                  <a:gd name="connsiteX4" fmla="*/ 1596302 w 1596302"/>
                  <a:gd name="connsiteY4" fmla="*/ 703381 h 703381"/>
                  <a:gd name="connsiteX5" fmla="*/ 1587674 w 1596302"/>
                  <a:gd name="connsiteY5" fmla="*/ 677502 h 703381"/>
                  <a:gd name="connsiteX6" fmla="*/ 0 w 1596302"/>
                  <a:gd name="connsiteY6" fmla="*/ 677502 h 703381"/>
                  <a:gd name="connsiteX7" fmla="*/ 0 w 1596302"/>
                  <a:gd name="connsiteY7" fmla="*/ 677502 h 703381"/>
                  <a:gd name="connsiteX8" fmla="*/ 25880 w 1596302"/>
                  <a:gd name="connsiteY8" fmla="*/ 0 h 703381"/>
                  <a:gd name="connsiteX0" fmla="*/ 25880 w 1596302"/>
                  <a:gd name="connsiteY0" fmla="*/ 0 h 720634"/>
                  <a:gd name="connsiteX1" fmla="*/ 0 w 1596302"/>
                  <a:gd name="connsiteY1" fmla="*/ 8626 h 720634"/>
                  <a:gd name="connsiteX2" fmla="*/ 1561796 w 1596302"/>
                  <a:gd name="connsiteY2" fmla="*/ 51758 h 720634"/>
                  <a:gd name="connsiteX3" fmla="*/ 1570422 w 1596302"/>
                  <a:gd name="connsiteY3" fmla="*/ 43132 h 720634"/>
                  <a:gd name="connsiteX4" fmla="*/ 1596302 w 1596302"/>
                  <a:gd name="connsiteY4" fmla="*/ 703381 h 720634"/>
                  <a:gd name="connsiteX5" fmla="*/ 1587674 w 1596302"/>
                  <a:gd name="connsiteY5" fmla="*/ 677502 h 720634"/>
                  <a:gd name="connsiteX6" fmla="*/ 0 w 1596302"/>
                  <a:gd name="connsiteY6" fmla="*/ 677502 h 720634"/>
                  <a:gd name="connsiteX7" fmla="*/ 17442 w 1596302"/>
                  <a:gd name="connsiteY7" fmla="*/ 720634 h 720634"/>
                  <a:gd name="connsiteX8" fmla="*/ 25880 w 1596302"/>
                  <a:gd name="connsiteY8" fmla="*/ 0 h 720634"/>
                  <a:gd name="connsiteX0" fmla="*/ 48564 w 1618986"/>
                  <a:gd name="connsiteY0" fmla="*/ 0 h 720634"/>
                  <a:gd name="connsiteX1" fmla="*/ 22684 w 1618986"/>
                  <a:gd name="connsiteY1" fmla="*/ 8626 h 720634"/>
                  <a:gd name="connsiteX2" fmla="*/ 1584480 w 1618986"/>
                  <a:gd name="connsiteY2" fmla="*/ 51758 h 720634"/>
                  <a:gd name="connsiteX3" fmla="*/ 1593106 w 1618986"/>
                  <a:gd name="connsiteY3" fmla="*/ 43132 h 720634"/>
                  <a:gd name="connsiteX4" fmla="*/ 1618986 w 1618986"/>
                  <a:gd name="connsiteY4" fmla="*/ 703381 h 720634"/>
                  <a:gd name="connsiteX5" fmla="*/ 1610358 w 1618986"/>
                  <a:gd name="connsiteY5" fmla="*/ 677502 h 720634"/>
                  <a:gd name="connsiteX6" fmla="*/ 0 w 1618986"/>
                  <a:gd name="connsiteY6" fmla="*/ 699941 h 720634"/>
                  <a:gd name="connsiteX7" fmla="*/ 40126 w 1618986"/>
                  <a:gd name="connsiteY7" fmla="*/ 720634 h 720634"/>
                  <a:gd name="connsiteX8" fmla="*/ 48564 w 1618986"/>
                  <a:gd name="connsiteY8" fmla="*/ 0 h 720634"/>
                  <a:gd name="connsiteX0" fmla="*/ 48564 w 1618986"/>
                  <a:gd name="connsiteY0" fmla="*/ 0 h 703381"/>
                  <a:gd name="connsiteX1" fmla="*/ 22684 w 1618986"/>
                  <a:gd name="connsiteY1" fmla="*/ 8626 h 703381"/>
                  <a:gd name="connsiteX2" fmla="*/ 1584480 w 1618986"/>
                  <a:gd name="connsiteY2" fmla="*/ 51758 h 703381"/>
                  <a:gd name="connsiteX3" fmla="*/ 1593106 w 1618986"/>
                  <a:gd name="connsiteY3" fmla="*/ 43132 h 703381"/>
                  <a:gd name="connsiteX4" fmla="*/ 1618986 w 1618986"/>
                  <a:gd name="connsiteY4" fmla="*/ 703381 h 703381"/>
                  <a:gd name="connsiteX5" fmla="*/ 1610358 w 1618986"/>
                  <a:gd name="connsiteY5" fmla="*/ 677502 h 703381"/>
                  <a:gd name="connsiteX6" fmla="*/ 0 w 1618986"/>
                  <a:gd name="connsiteY6" fmla="*/ 699941 h 703381"/>
                  <a:gd name="connsiteX7" fmla="*/ 11770 w 1618986"/>
                  <a:gd name="connsiteY7" fmla="*/ 692585 h 703381"/>
                  <a:gd name="connsiteX8" fmla="*/ 48564 w 1618986"/>
                  <a:gd name="connsiteY8" fmla="*/ 0 h 703381"/>
                  <a:gd name="connsiteX0" fmla="*/ 48564 w 1618986"/>
                  <a:gd name="connsiteY0" fmla="*/ 0 h 703381"/>
                  <a:gd name="connsiteX1" fmla="*/ 22684 w 1618986"/>
                  <a:gd name="connsiteY1" fmla="*/ 8626 h 703381"/>
                  <a:gd name="connsiteX2" fmla="*/ 1584480 w 1618986"/>
                  <a:gd name="connsiteY2" fmla="*/ 51758 h 703381"/>
                  <a:gd name="connsiteX3" fmla="*/ 1593106 w 1618986"/>
                  <a:gd name="connsiteY3" fmla="*/ 43132 h 703381"/>
                  <a:gd name="connsiteX4" fmla="*/ 1618986 w 1618986"/>
                  <a:gd name="connsiteY4" fmla="*/ 703381 h 703381"/>
                  <a:gd name="connsiteX5" fmla="*/ 1610358 w 1618986"/>
                  <a:gd name="connsiteY5" fmla="*/ 677502 h 703381"/>
                  <a:gd name="connsiteX6" fmla="*/ 0 w 1618986"/>
                  <a:gd name="connsiteY6" fmla="*/ 699941 h 703381"/>
                  <a:gd name="connsiteX7" fmla="*/ 11770 w 1618986"/>
                  <a:gd name="connsiteY7" fmla="*/ 692585 h 703381"/>
                  <a:gd name="connsiteX8" fmla="*/ 48564 w 1618986"/>
                  <a:gd name="connsiteY8" fmla="*/ 0 h 70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986" h="703381">
                    <a:moveTo>
                      <a:pt x="48564" y="0"/>
                    </a:moveTo>
                    <a:lnTo>
                      <a:pt x="22684" y="8626"/>
                    </a:lnTo>
                    <a:lnTo>
                      <a:pt x="1584480" y="51758"/>
                    </a:lnTo>
                    <a:lnTo>
                      <a:pt x="1593106" y="43132"/>
                    </a:lnTo>
                    <a:lnTo>
                      <a:pt x="1618986" y="703381"/>
                    </a:lnTo>
                    <a:lnTo>
                      <a:pt x="1610358" y="677502"/>
                    </a:lnTo>
                    <a:lnTo>
                      <a:pt x="0" y="699941"/>
                    </a:lnTo>
                    <a:lnTo>
                      <a:pt x="11770" y="692585"/>
                    </a:lnTo>
                    <a:cubicBezTo>
                      <a:pt x="-2430" y="671157"/>
                      <a:pt x="45751" y="240211"/>
                      <a:pt x="48564" y="0"/>
                    </a:cubicBezTo>
                    <a:close/>
                  </a:path>
                </a:pathLst>
              </a:custGeom>
              <a:gradFill flip="none" rotWithShape="1">
                <a:gsLst>
                  <a:gs pos="1000">
                    <a:schemeClr val="accent5">
                      <a:lumMod val="40000"/>
                      <a:lumOff val="60000"/>
                      <a:alpha val="11000"/>
                    </a:schemeClr>
                  </a:gs>
                  <a:gs pos="52000">
                    <a:schemeClr val="accent5">
                      <a:lumMod val="40000"/>
                      <a:lumOff val="60000"/>
                      <a:alpha val="45000"/>
                    </a:schemeClr>
                  </a:gs>
                  <a:gs pos="100000">
                    <a:schemeClr val="accent5">
                      <a:lumMod val="40000"/>
                      <a:lumOff val="60000"/>
                      <a:alpha val="11000"/>
                    </a:schemeClr>
                  </a:gs>
                </a:gsLst>
                <a:lin ang="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44" name="Rectangle 43"/>
              <p:cNvSpPr/>
              <p:nvPr/>
            </p:nvSpPr>
            <p:spPr>
              <a:xfrm>
                <a:off x="570488" y="2870055"/>
                <a:ext cx="1799061" cy="257007"/>
              </a:xfrm>
              <a:prstGeom prst="rect">
                <a:avLst/>
              </a:prstGeom>
            </p:spPr>
            <p:txBody>
              <a:bodyPr wrap="square">
                <a:spAutoFit/>
              </a:bodyPr>
              <a:lstStyle/>
              <a:p>
                <a:pPr marL="64008" algn="ctr" defTabSz="640054">
                  <a:lnSpc>
                    <a:spcPts val="1400"/>
                  </a:lnSpc>
                  <a:spcBef>
                    <a:spcPts val="420"/>
                  </a:spcBef>
                  <a:spcAft>
                    <a:spcPts val="420"/>
                  </a:spcAft>
                </a:pPr>
                <a:r>
                  <a:rPr lang="en-US" dirty="0">
                    <a:ln w="3175">
                      <a:noFill/>
                    </a:ln>
                    <a:effectLst>
                      <a:outerShdw blurRad="38100" dist="38100" dir="2700000" algn="tl">
                        <a:srgbClr val="000000">
                          <a:alpha val="43137"/>
                        </a:srgbClr>
                      </a:outerShdw>
                    </a:effectLst>
                    <a:latin typeface="Segoe UI Semibold" pitchFamily="34" charset="0"/>
                    <a:ea typeface="Segoe UI" pitchFamily="34" charset="0"/>
                    <a:cs typeface="Segoe UI" pitchFamily="34" charset="0"/>
                  </a:rPr>
                  <a:t>Security</a:t>
                </a:r>
                <a:endParaRPr lang="en-US" dirty="0">
                  <a:ln w="3175">
                    <a:noFill/>
                  </a:ln>
                  <a:effectLst>
                    <a:outerShdw blurRad="38100" dist="38100" dir="2700000" algn="tl">
                      <a:srgbClr val="000000">
                        <a:alpha val="43137"/>
                      </a:srgbClr>
                    </a:outerShdw>
                  </a:effectLst>
                  <a:latin typeface="Segoe UI Semibold" pitchFamily="34" charset="0"/>
                  <a:ea typeface="Segoe UI" pitchFamily="34" charset="0"/>
                  <a:cs typeface="Segoe UI" pitchFamily="34" charset="0"/>
                </a:endParaRPr>
              </a:p>
            </p:txBody>
          </p:sp>
          <p:sp>
            <p:nvSpPr>
              <p:cNvPr id="45" name="Rectangle 1"/>
              <p:cNvSpPr/>
              <p:nvPr/>
            </p:nvSpPr>
            <p:spPr bwMode="auto">
              <a:xfrm rot="10800000">
                <a:off x="304812" y="3232756"/>
                <a:ext cx="1959382" cy="1047008"/>
              </a:xfrm>
              <a:custGeom>
                <a:avLst/>
                <a:gdLst>
                  <a:gd name="connsiteX0" fmla="*/ 0 w 2108909"/>
                  <a:gd name="connsiteY0" fmla="*/ 0 h 1066800"/>
                  <a:gd name="connsiteX1" fmla="*/ 2108909 w 2108909"/>
                  <a:gd name="connsiteY1" fmla="*/ 0 h 1066800"/>
                  <a:gd name="connsiteX2" fmla="*/ 2108909 w 2108909"/>
                  <a:gd name="connsiteY2" fmla="*/ 1066800 h 1066800"/>
                  <a:gd name="connsiteX3" fmla="*/ 0 w 2108909"/>
                  <a:gd name="connsiteY3" fmla="*/ 1066800 h 1066800"/>
                  <a:gd name="connsiteX4" fmla="*/ 0 w 2108909"/>
                  <a:gd name="connsiteY4" fmla="*/ 0 h 1066800"/>
                  <a:gd name="connsiteX0" fmla="*/ 0 w 2108909"/>
                  <a:gd name="connsiteY0" fmla="*/ 0 h 1066817"/>
                  <a:gd name="connsiteX1" fmla="*/ 2108909 w 2108909"/>
                  <a:gd name="connsiteY1" fmla="*/ 0 h 1066817"/>
                  <a:gd name="connsiteX2" fmla="*/ 2108909 w 2108909"/>
                  <a:gd name="connsiteY2" fmla="*/ 1066800 h 1066817"/>
                  <a:gd name="connsiteX3" fmla="*/ 1814995 w 2108909"/>
                  <a:gd name="connsiteY3" fmla="*/ 777834 h 1066817"/>
                  <a:gd name="connsiteX4" fmla="*/ 0 w 2108909"/>
                  <a:gd name="connsiteY4" fmla="*/ 1066800 h 1066817"/>
                  <a:gd name="connsiteX5" fmla="*/ 0 w 2108909"/>
                  <a:gd name="connsiteY5" fmla="*/ 0 h 1066817"/>
                  <a:gd name="connsiteX0" fmla="*/ 23751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23751 w 2132660"/>
                  <a:gd name="connsiteY5" fmla="*/ 0 h 1066817"/>
                  <a:gd name="connsiteX0" fmla="*/ 160317 w 2132660"/>
                  <a:gd name="connsiteY0" fmla="*/ 0 h 1066817"/>
                  <a:gd name="connsiteX1" fmla="*/ 2132660 w 2132660"/>
                  <a:gd name="connsiteY1" fmla="*/ 0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7"/>
                  <a:gd name="connsiteX1" fmla="*/ 2037658 w 2132660"/>
                  <a:gd name="connsiteY1" fmla="*/ 5938 h 1066817"/>
                  <a:gd name="connsiteX2" fmla="*/ 2132660 w 2132660"/>
                  <a:gd name="connsiteY2" fmla="*/ 1066800 h 1066817"/>
                  <a:gd name="connsiteX3" fmla="*/ 1838746 w 2132660"/>
                  <a:gd name="connsiteY3" fmla="*/ 777834 h 1066817"/>
                  <a:gd name="connsiteX4" fmla="*/ 0 w 2132660"/>
                  <a:gd name="connsiteY4" fmla="*/ 971798 h 1066817"/>
                  <a:gd name="connsiteX5" fmla="*/ 160317 w 2132660"/>
                  <a:gd name="connsiteY5" fmla="*/ 0 h 1066817"/>
                  <a:gd name="connsiteX0" fmla="*/ 160317 w 2132660"/>
                  <a:gd name="connsiteY0" fmla="*/ 0 h 1066818"/>
                  <a:gd name="connsiteX1" fmla="*/ 2037658 w 2132660"/>
                  <a:gd name="connsiteY1" fmla="*/ 5938 h 1066818"/>
                  <a:gd name="connsiteX2" fmla="*/ 2132660 w 2132660"/>
                  <a:gd name="connsiteY2" fmla="*/ 1066800 h 1066818"/>
                  <a:gd name="connsiteX3" fmla="*/ 1838746 w 2132660"/>
                  <a:gd name="connsiteY3" fmla="*/ 777834 h 1066818"/>
                  <a:gd name="connsiteX4" fmla="*/ 0 w 2132660"/>
                  <a:gd name="connsiteY4" fmla="*/ 971798 h 1066818"/>
                  <a:gd name="connsiteX5" fmla="*/ 160317 w 2132660"/>
                  <a:gd name="connsiteY5" fmla="*/ 0 h 1066818"/>
                  <a:gd name="connsiteX0" fmla="*/ 160317 w 2132720"/>
                  <a:gd name="connsiteY0" fmla="*/ 0 h 1066983"/>
                  <a:gd name="connsiteX1" fmla="*/ 2037658 w 2132720"/>
                  <a:gd name="connsiteY1" fmla="*/ 5938 h 1066983"/>
                  <a:gd name="connsiteX2" fmla="*/ 2132660 w 2132720"/>
                  <a:gd name="connsiteY2" fmla="*/ 1066800 h 1066983"/>
                  <a:gd name="connsiteX3" fmla="*/ 1838746 w 2132720"/>
                  <a:gd name="connsiteY3" fmla="*/ 777834 h 1066983"/>
                  <a:gd name="connsiteX4" fmla="*/ 0 w 2132720"/>
                  <a:gd name="connsiteY4" fmla="*/ 971798 h 1066983"/>
                  <a:gd name="connsiteX5" fmla="*/ 160317 w 2132720"/>
                  <a:gd name="connsiteY5" fmla="*/ 0 h 1066983"/>
                  <a:gd name="connsiteX0" fmla="*/ 160317 w 2132716"/>
                  <a:gd name="connsiteY0" fmla="*/ 0 h 1066989"/>
                  <a:gd name="connsiteX1" fmla="*/ 2037658 w 2132716"/>
                  <a:gd name="connsiteY1" fmla="*/ 5938 h 1066989"/>
                  <a:gd name="connsiteX2" fmla="*/ 2132660 w 2132716"/>
                  <a:gd name="connsiteY2" fmla="*/ 1066800 h 1066989"/>
                  <a:gd name="connsiteX3" fmla="*/ 1814933 w 2132716"/>
                  <a:gd name="connsiteY3" fmla="*/ 787359 h 1066989"/>
                  <a:gd name="connsiteX4" fmla="*/ 0 w 2132716"/>
                  <a:gd name="connsiteY4" fmla="*/ 971798 h 1066989"/>
                  <a:gd name="connsiteX5" fmla="*/ 160317 w 2132716"/>
                  <a:gd name="connsiteY5" fmla="*/ 0 h 1066989"/>
                  <a:gd name="connsiteX0" fmla="*/ 160317 w 2132712"/>
                  <a:gd name="connsiteY0" fmla="*/ 0 h 1066989"/>
                  <a:gd name="connsiteX1" fmla="*/ 2037658 w 2132712"/>
                  <a:gd name="connsiteY1" fmla="*/ 5938 h 1066989"/>
                  <a:gd name="connsiteX2" fmla="*/ 2132660 w 2132712"/>
                  <a:gd name="connsiteY2" fmla="*/ 1066800 h 1066989"/>
                  <a:gd name="connsiteX3" fmla="*/ 1791120 w 2132712"/>
                  <a:gd name="connsiteY3" fmla="*/ 787359 h 1066989"/>
                  <a:gd name="connsiteX4" fmla="*/ 0 w 2132712"/>
                  <a:gd name="connsiteY4" fmla="*/ 971798 h 1066989"/>
                  <a:gd name="connsiteX5" fmla="*/ 160317 w 2132712"/>
                  <a:gd name="connsiteY5" fmla="*/ 0 h 1066989"/>
                  <a:gd name="connsiteX0" fmla="*/ 160317 w 2108904"/>
                  <a:gd name="connsiteY0" fmla="*/ 0 h 1038435"/>
                  <a:gd name="connsiteX1" fmla="*/ 2037658 w 2108904"/>
                  <a:gd name="connsiteY1" fmla="*/ 5938 h 1038435"/>
                  <a:gd name="connsiteX2" fmla="*/ 2108848 w 2108904"/>
                  <a:gd name="connsiteY2" fmla="*/ 1038225 h 1038435"/>
                  <a:gd name="connsiteX3" fmla="*/ 1791120 w 2108904"/>
                  <a:gd name="connsiteY3" fmla="*/ 787359 h 1038435"/>
                  <a:gd name="connsiteX4" fmla="*/ 0 w 2108904"/>
                  <a:gd name="connsiteY4" fmla="*/ 971798 h 1038435"/>
                  <a:gd name="connsiteX5" fmla="*/ 160317 w 2108904"/>
                  <a:gd name="connsiteY5" fmla="*/ 0 h 1038435"/>
                  <a:gd name="connsiteX0" fmla="*/ 174604 w 2123191"/>
                  <a:gd name="connsiteY0" fmla="*/ 0 h 1038435"/>
                  <a:gd name="connsiteX1" fmla="*/ 2051945 w 2123191"/>
                  <a:gd name="connsiteY1" fmla="*/ 5938 h 1038435"/>
                  <a:gd name="connsiteX2" fmla="*/ 2123135 w 2123191"/>
                  <a:gd name="connsiteY2" fmla="*/ 1038225 h 1038435"/>
                  <a:gd name="connsiteX3" fmla="*/ 1805407 w 2123191"/>
                  <a:gd name="connsiteY3" fmla="*/ 787359 h 1038435"/>
                  <a:gd name="connsiteX4" fmla="*/ 0 w 2123191"/>
                  <a:gd name="connsiteY4" fmla="*/ 981323 h 1038435"/>
                  <a:gd name="connsiteX5" fmla="*/ 174604 w 2123191"/>
                  <a:gd name="connsiteY5" fmla="*/ 0 h 1038435"/>
                  <a:gd name="connsiteX0" fmla="*/ 165062 w 2113649"/>
                  <a:gd name="connsiteY0" fmla="*/ 0 h 1038435"/>
                  <a:gd name="connsiteX1" fmla="*/ 2042403 w 2113649"/>
                  <a:gd name="connsiteY1" fmla="*/ 5938 h 1038435"/>
                  <a:gd name="connsiteX2" fmla="*/ 2113593 w 2113649"/>
                  <a:gd name="connsiteY2" fmla="*/ 1038225 h 1038435"/>
                  <a:gd name="connsiteX3" fmla="*/ 1795865 w 2113649"/>
                  <a:gd name="connsiteY3" fmla="*/ 787359 h 1038435"/>
                  <a:gd name="connsiteX4" fmla="*/ 0 w 2113649"/>
                  <a:gd name="connsiteY4" fmla="*/ 971798 h 1038435"/>
                  <a:gd name="connsiteX5" fmla="*/ 165062 w 2113649"/>
                  <a:gd name="connsiteY5" fmla="*/ 0 h 1038435"/>
                  <a:gd name="connsiteX0" fmla="*/ 165062 w 2113649"/>
                  <a:gd name="connsiteY0" fmla="*/ 0 h 1047953"/>
                  <a:gd name="connsiteX1" fmla="*/ 2042403 w 2113649"/>
                  <a:gd name="connsiteY1" fmla="*/ 5938 h 1047953"/>
                  <a:gd name="connsiteX2" fmla="*/ 2113593 w 2113649"/>
                  <a:gd name="connsiteY2" fmla="*/ 1047750 h 1047953"/>
                  <a:gd name="connsiteX3" fmla="*/ 1795865 w 2113649"/>
                  <a:gd name="connsiteY3" fmla="*/ 787359 h 1047953"/>
                  <a:gd name="connsiteX4" fmla="*/ 0 w 2113649"/>
                  <a:gd name="connsiteY4" fmla="*/ 971798 h 1047953"/>
                  <a:gd name="connsiteX5" fmla="*/ 165062 w 2113649"/>
                  <a:gd name="connsiteY5" fmla="*/ 0 h 1047953"/>
                  <a:gd name="connsiteX0" fmla="*/ 165062 w 2061176"/>
                  <a:gd name="connsiteY0" fmla="*/ 0 h 1037884"/>
                  <a:gd name="connsiteX1" fmla="*/ 2042403 w 2061176"/>
                  <a:gd name="connsiteY1" fmla="*/ 5938 h 1037884"/>
                  <a:gd name="connsiteX2" fmla="*/ 2061109 w 2061176"/>
                  <a:gd name="connsiteY2" fmla="*/ 1037673 h 1037884"/>
                  <a:gd name="connsiteX3" fmla="*/ 1795865 w 2061176"/>
                  <a:gd name="connsiteY3" fmla="*/ 787359 h 1037884"/>
                  <a:gd name="connsiteX4" fmla="*/ 0 w 2061176"/>
                  <a:gd name="connsiteY4" fmla="*/ 971798 h 1037884"/>
                  <a:gd name="connsiteX5" fmla="*/ 165062 w 2061176"/>
                  <a:gd name="connsiteY5" fmla="*/ 0 h 1037884"/>
                  <a:gd name="connsiteX0" fmla="*/ 136435 w 2032549"/>
                  <a:gd name="connsiteY0" fmla="*/ 0 h 1037884"/>
                  <a:gd name="connsiteX1" fmla="*/ 2013776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49"/>
                  <a:gd name="connsiteY0" fmla="*/ 0 h 1037884"/>
                  <a:gd name="connsiteX1" fmla="*/ 1946978 w 2032549"/>
                  <a:gd name="connsiteY1" fmla="*/ 5938 h 1037884"/>
                  <a:gd name="connsiteX2" fmla="*/ 2032482 w 2032549"/>
                  <a:gd name="connsiteY2" fmla="*/ 1037673 h 1037884"/>
                  <a:gd name="connsiteX3" fmla="*/ 1767238 w 2032549"/>
                  <a:gd name="connsiteY3" fmla="*/ 787359 h 1037884"/>
                  <a:gd name="connsiteX4" fmla="*/ 0 w 2032549"/>
                  <a:gd name="connsiteY4" fmla="*/ 936529 h 1037884"/>
                  <a:gd name="connsiteX5" fmla="*/ 136435 w 2032549"/>
                  <a:gd name="connsiteY5" fmla="*/ 0 h 1037884"/>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4599 w 2032530"/>
                  <a:gd name="connsiteY5" fmla="*/ 1017722 h 1037917"/>
                  <a:gd name="connsiteX6" fmla="*/ 136435 w 2032530"/>
                  <a:gd name="connsiteY6"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22993 w 2032530"/>
                  <a:gd name="connsiteY5" fmla="*/ 770846 h 1037917"/>
                  <a:gd name="connsiteX6" fmla="*/ 136435 w 2032530"/>
                  <a:gd name="connsiteY6" fmla="*/ 0 h 1037917"/>
                  <a:gd name="connsiteX0" fmla="*/ 291823 w 2187918"/>
                  <a:gd name="connsiteY0" fmla="*/ 0 h 1037917"/>
                  <a:gd name="connsiteX1" fmla="*/ 2102366 w 2187918"/>
                  <a:gd name="connsiteY1" fmla="*/ 5938 h 1037917"/>
                  <a:gd name="connsiteX2" fmla="*/ 2187870 w 2187918"/>
                  <a:gd name="connsiteY2" fmla="*/ 1037673 h 1037917"/>
                  <a:gd name="connsiteX3" fmla="*/ 1816861 w 2187918"/>
                  <a:gd name="connsiteY3" fmla="*/ 822627 h 1037917"/>
                  <a:gd name="connsiteX4" fmla="*/ 155388 w 2187918"/>
                  <a:gd name="connsiteY4" fmla="*/ 936529 h 1037917"/>
                  <a:gd name="connsiteX5" fmla="*/ 291823 w 2187918"/>
                  <a:gd name="connsiteY5" fmla="*/ 0 h 1037917"/>
                  <a:gd name="connsiteX0" fmla="*/ 189483 w 2085578"/>
                  <a:gd name="connsiteY0" fmla="*/ 0 h 1037917"/>
                  <a:gd name="connsiteX1" fmla="*/ 2000026 w 2085578"/>
                  <a:gd name="connsiteY1" fmla="*/ 5938 h 1037917"/>
                  <a:gd name="connsiteX2" fmla="*/ 2085530 w 2085578"/>
                  <a:gd name="connsiteY2" fmla="*/ 1037673 h 1037917"/>
                  <a:gd name="connsiteX3" fmla="*/ 1714521 w 2085578"/>
                  <a:gd name="connsiteY3" fmla="*/ 822627 h 1037917"/>
                  <a:gd name="connsiteX4" fmla="*/ 53048 w 2085578"/>
                  <a:gd name="connsiteY4" fmla="*/ 936529 h 1037917"/>
                  <a:gd name="connsiteX5" fmla="*/ 189483 w 2085578"/>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936529 h 1037917"/>
                  <a:gd name="connsiteX5" fmla="*/ 136435 w 2032530"/>
                  <a:gd name="connsiteY5" fmla="*/ 0 h 1037917"/>
                  <a:gd name="connsiteX0" fmla="*/ 136435 w 2032530"/>
                  <a:gd name="connsiteY0" fmla="*/ 0 h 1037917"/>
                  <a:gd name="connsiteX1" fmla="*/ 1946978 w 2032530"/>
                  <a:gd name="connsiteY1" fmla="*/ 5938 h 1037917"/>
                  <a:gd name="connsiteX2" fmla="*/ 2032482 w 2032530"/>
                  <a:gd name="connsiteY2" fmla="*/ 1037673 h 1037917"/>
                  <a:gd name="connsiteX3" fmla="*/ 1661473 w 2032530"/>
                  <a:gd name="connsiteY3" fmla="*/ 822627 h 1037917"/>
                  <a:gd name="connsiteX4" fmla="*/ 0 w 2032530"/>
                  <a:gd name="connsiteY4" fmla="*/ 1002025 h 1037917"/>
                  <a:gd name="connsiteX5" fmla="*/ 136435 w 2032530"/>
                  <a:gd name="connsiteY5" fmla="*/ 0 h 1037917"/>
                  <a:gd name="connsiteX0" fmla="*/ 136435 w 1996751"/>
                  <a:gd name="connsiteY0" fmla="*/ 0 h 1138227"/>
                  <a:gd name="connsiteX1" fmla="*/ 1946978 w 1996751"/>
                  <a:gd name="connsiteY1" fmla="*/ 5938 h 1138227"/>
                  <a:gd name="connsiteX2" fmla="*/ 1996698 w 1996751"/>
                  <a:gd name="connsiteY2" fmla="*/ 1138058 h 1138227"/>
                  <a:gd name="connsiteX3" fmla="*/ 1661473 w 1996751"/>
                  <a:gd name="connsiteY3" fmla="*/ 822627 h 1138227"/>
                  <a:gd name="connsiteX4" fmla="*/ 0 w 1996751"/>
                  <a:gd name="connsiteY4" fmla="*/ 1002025 h 1138227"/>
                  <a:gd name="connsiteX5" fmla="*/ 136435 w 1996751"/>
                  <a:gd name="connsiteY5" fmla="*/ 0 h 1138227"/>
                  <a:gd name="connsiteX0" fmla="*/ 136435 w 1996748"/>
                  <a:gd name="connsiteY0" fmla="*/ 0 h 1138363"/>
                  <a:gd name="connsiteX1" fmla="*/ 1946978 w 1996748"/>
                  <a:gd name="connsiteY1" fmla="*/ 5938 h 1138363"/>
                  <a:gd name="connsiteX2" fmla="*/ 1996698 w 1996748"/>
                  <a:gd name="connsiteY2" fmla="*/ 1138058 h 1138363"/>
                  <a:gd name="connsiteX3" fmla="*/ 1643581 w 1996748"/>
                  <a:gd name="connsiteY3" fmla="*/ 968641 h 1138363"/>
                  <a:gd name="connsiteX4" fmla="*/ 0 w 1996748"/>
                  <a:gd name="connsiteY4" fmla="*/ 1002025 h 1138363"/>
                  <a:gd name="connsiteX5" fmla="*/ 136435 w 1996748"/>
                  <a:gd name="connsiteY5" fmla="*/ 0 h 1138363"/>
                  <a:gd name="connsiteX0" fmla="*/ 136435 w 1996748"/>
                  <a:gd name="connsiteY0" fmla="*/ 3189 h 1141552"/>
                  <a:gd name="connsiteX1" fmla="*/ 1893302 w 1996748"/>
                  <a:gd name="connsiteY1" fmla="*/ 0 h 1141552"/>
                  <a:gd name="connsiteX2" fmla="*/ 1996698 w 1996748"/>
                  <a:gd name="connsiteY2" fmla="*/ 1141247 h 1141552"/>
                  <a:gd name="connsiteX3" fmla="*/ 1643581 w 1996748"/>
                  <a:gd name="connsiteY3" fmla="*/ 971830 h 1141552"/>
                  <a:gd name="connsiteX4" fmla="*/ 0 w 1996748"/>
                  <a:gd name="connsiteY4" fmla="*/ 1005214 h 1141552"/>
                  <a:gd name="connsiteX5" fmla="*/ 136435 w 1996748"/>
                  <a:gd name="connsiteY5" fmla="*/ 3189 h 1141552"/>
                  <a:gd name="connsiteX0" fmla="*/ 136435 w 2003333"/>
                  <a:gd name="connsiteY0" fmla="*/ 3189 h 1154967"/>
                  <a:gd name="connsiteX1" fmla="*/ 1893302 w 2003333"/>
                  <a:gd name="connsiteY1" fmla="*/ 0 h 1154967"/>
                  <a:gd name="connsiteX2" fmla="*/ 2003283 w 2003333"/>
                  <a:gd name="connsiteY2" fmla="*/ 1154683 h 1154967"/>
                  <a:gd name="connsiteX3" fmla="*/ 1643581 w 2003333"/>
                  <a:gd name="connsiteY3" fmla="*/ 971830 h 1154967"/>
                  <a:gd name="connsiteX4" fmla="*/ 0 w 2003333"/>
                  <a:gd name="connsiteY4" fmla="*/ 1005214 h 1154967"/>
                  <a:gd name="connsiteX5" fmla="*/ 136435 w 2003333"/>
                  <a:gd name="connsiteY5" fmla="*/ 3189 h 1154967"/>
                  <a:gd name="connsiteX0" fmla="*/ 136435 w 2003331"/>
                  <a:gd name="connsiteY0" fmla="*/ 3189 h 1154967"/>
                  <a:gd name="connsiteX1" fmla="*/ 1893302 w 2003331"/>
                  <a:gd name="connsiteY1" fmla="*/ 0 h 1154967"/>
                  <a:gd name="connsiteX2" fmla="*/ 2003283 w 2003331"/>
                  <a:gd name="connsiteY2" fmla="*/ 1154683 h 1154967"/>
                  <a:gd name="connsiteX3" fmla="*/ 1630410 w 2003331"/>
                  <a:gd name="connsiteY3" fmla="*/ 971830 h 1154967"/>
                  <a:gd name="connsiteX4" fmla="*/ 0 w 2003331"/>
                  <a:gd name="connsiteY4" fmla="*/ 1005214 h 1154967"/>
                  <a:gd name="connsiteX5" fmla="*/ 136435 w 2003331"/>
                  <a:gd name="connsiteY5" fmla="*/ 3189 h 1154967"/>
                  <a:gd name="connsiteX0" fmla="*/ 136435 w 1997827"/>
                  <a:gd name="connsiteY0" fmla="*/ 3189 h 1125345"/>
                  <a:gd name="connsiteX1" fmla="*/ 1893302 w 1997827"/>
                  <a:gd name="connsiteY1" fmla="*/ 0 h 1125345"/>
                  <a:gd name="connsiteX2" fmla="*/ 1997779 w 1997827"/>
                  <a:gd name="connsiteY2" fmla="*/ 1125010 h 1125345"/>
                  <a:gd name="connsiteX3" fmla="*/ 1630410 w 1997827"/>
                  <a:gd name="connsiteY3" fmla="*/ 971830 h 1125345"/>
                  <a:gd name="connsiteX4" fmla="*/ 0 w 1997827"/>
                  <a:gd name="connsiteY4" fmla="*/ 1005214 h 1125345"/>
                  <a:gd name="connsiteX5" fmla="*/ 136435 w 1997827"/>
                  <a:gd name="connsiteY5" fmla="*/ 3189 h 1125345"/>
                  <a:gd name="connsiteX0" fmla="*/ 136435 w 1997834"/>
                  <a:gd name="connsiteY0" fmla="*/ 3189 h 1125386"/>
                  <a:gd name="connsiteX1" fmla="*/ 1893302 w 1997834"/>
                  <a:gd name="connsiteY1" fmla="*/ 0 h 1125386"/>
                  <a:gd name="connsiteX2" fmla="*/ 1997779 w 1997834"/>
                  <a:gd name="connsiteY2" fmla="*/ 1125010 h 1125386"/>
                  <a:gd name="connsiteX3" fmla="*/ 1674442 w 1997834"/>
                  <a:gd name="connsiteY3" fmla="*/ 989634 h 1125386"/>
                  <a:gd name="connsiteX4" fmla="*/ 0 w 1997834"/>
                  <a:gd name="connsiteY4" fmla="*/ 1005214 h 1125386"/>
                  <a:gd name="connsiteX5" fmla="*/ 136435 w 1997834"/>
                  <a:gd name="connsiteY5" fmla="*/ 3189 h 1125386"/>
                  <a:gd name="connsiteX0" fmla="*/ 130931 w 1992330"/>
                  <a:gd name="connsiteY0" fmla="*/ 3189 h 1125386"/>
                  <a:gd name="connsiteX1" fmla="*/ 1887798 w 1992330"/>
                  <a:gd name="connsiteY1" fmla="*/ 0 h 1125386"/>
                  <a:gd name="connsiteX2" fmla="*/ 1992275 w 1992330"/>
                  <a:gd name="connsiteY2" fmla="*/ 1125010 h 1125386"/>
                  <a:gd name="connsiteX3" fmla="*/ 1668938 w 1992330"/>
                  <a:gd name="connsiteY3" fmla="*/ 989634 h 1125386"/>
                  <a:gd name="connsiteX4" fmla="*/ 0 w 1992330"/>
                  <a:gd name="connsiteY4" fmla="*/ 993345 h 1125386"/>
                  <a:gd name="connsiteX5" fmla="*/ 130931 w 1992330"/>
                  <a:gd name="connsiteY5" fmla="*/ 3189 h 1125386"/>
                  <a:gd name="connsiteX0" fmla="*/ 130931 w 1992326"/>
                  <a:gd name="connsiteY0" fmla="*/ 3189 h 1125420"/>
                  <a:gd name="connsiteX1" fmla="*/ 1887798 w 1992326"/>
                  <a:gd name="connsiteY1" fmla="*/ 0 h 1125420"/>
                  <a:gd name="connsiteX2" fmla="*/ 1992275 w 1992326"/>
                  <a:gd name="connsiteY2" fmla="*/ 1125010 h 1125420"/>
                  <a:gd name="connsiteX3" fmla="*/ 1641419 w 1992326"/>
                  <a:gd name="connsiteY3" fmla="*/ 1001502 h 1125420"/>
                  <a:gd name="connsiteX4" fmla="*/ 0 w 1992326"/>
                  <a:gd name="connsiteY4" fmla="*/ 993345 h 1125420"/>
                  <a:gd name="connsiteX5" fmla="*/ 130931 w 1992326"/>
                  <a:gd name="connsiteY5" fmla="*/ 3189 h 1125420"/>
                  <a:gd name="connsiteX0" fmla="*/ 130931 w 1992326"/>
                  <a:gd name="connsiteY0" fmla="*/ 3189 h 1107678"/>
                  <a:gd name="connsiteX1" fmla="*/ 1887798 w 1992326"/>
                  <a:gd name="connsiteY1" fmla="*/ 0 h 1107678"/>
                  <a:gd name="connsiteX2" fmla="*/ 1992275 w 1992326"/>
                  <a:gd name="connsiteY2" fmla="*/ 1107206 h 1107678"/>
                  <a:gd name="connsiteX3" fmla="*/ 1641419 w 1992326"/>
                  <a:gd name="connsiteY3" fmla="*/ 1001502 h 1107678"/>
                  <a:gd name="connsiteX4" fmla="*/ 0 w 1992326"/>
                  <a:gd name="connsiteY4" fmla="*/ 993345 h 1107678"/>
                  <a:gd name="connsiteX5" fmla="*/ 130931 w 1992326"/>
                  <a:gd name="connsiteY5" fmla="*/ 3189 h 1107678"/>
                  <a:gd name="connsiteX0" fmla="*/ 130931 w 1992334"/>
                  <a:gd name="connsiteY0" fmla="*/ 3189 h 1107839"/>
                  <a:gd name="connsiteX1" fmla="*/ 1887798 w 1992334"/>
                  <a:gd name="connsiteY1" fmla="*/ 0 h 1107839"/>
                  <a:gd name="connsiteX2" fmla="*/ 1992275 w 1992334"/>
                  <a:gd name="connsiteY2" fmla="*/ 1107206 h 1107839"/>
                  <a:gd name="connsiteX3" fmla="*/ 1689557 w 1992334"/>
                  <a:gd name="connsiteY3" fmla="*/ 1031176 h 1107839"/>
                  <a:gd name="connsiteX4" fmla="*/ 0 w 1992334"/>
                  <a:gd name="connsiteY4" fmla="*/ 993345 h 1107839"/>
                  <a:gd name="connsiteX5" fmla="*/ 130931 w 1992334"/>
                  <a:gd name="connsiteY5" fmla="*/ 3189 h 1107839"/>
                  <a:gd name="connsiteX0" fmla="*/ 130931 w 1992334"/>
                  <a:gd name="connsiteY0" fmla="*/ 3189 h 1107839"/>
                  <a:gd name="connsiteX1" fmla="*/ 1845678 w 1992334"/>
                  <a:gd name="connsiteY1" fmla="*/ 0 h 1107839"/>
                  <a:gd name="connsiteX2" fmla="*/ 1992275 w 1992334"/>
                  <a:gd name="connsiteY2" fmla="*/ 1107206 h 1107839"/>
                  <a:gd name="connsiteX3" fmla="*/ 1689557 w 1992334"/>
                  <a:gd name="connsiteY3" fmla="*/ 1031176 h 1107839"/>
                  <a:gd name="connsiteX4" fmla="*/ 0 w 1992334"/>
                  <a:gd name="connsiteY4" fmla="*/ 993345 h 1107839"/>
                  <a:gd name="connsiteX5" fmla="*/ 130931 w 1992334"/>
                  <a:gd name="connsiteY5" fmla="*/ 3189 h 1107839"/>
                  <a:gd name="connsiteX0" fmla="*/ 130931 w 1992322"/>
                  <a:gd name="connsiteY0" fmla="*/ 3189 h 1107634"/>
                  <a:gd name="connsiteX1" fmla="*/ 1845678 w 1992322"/>
                  <a:gd name="connsiteY1" fmla="*/ 0 h 1107634"/>
                  <a:gd name="connsiteX2" fmla="*/ 1992275 w 1992322"/>
                  <a:gd name="connsiteY2" fmla="*/ 1107206 h 1107634"/>
                  <a:gd name="connsiteX3" fmla="*/ 1615403 w 1992322"/>
                  <a:gd name="connsiteY3" fmla="*/ 989633 h 1107634"/>
                  <a:gd name="connsiteX4" fmla="*/ 0 w 1992322"/>
                  <a:gd name="connsiteY4" fmla="*/ 993345 h 1107634"/>
                  <a:gd name="connsiteX5" fmla="*/ 130931 w 1992322"/>
                  <a:gd name="connsiteY5" fmla="*/ 3189 h 110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2322" h="1107634">
                    <a:moveTo>
                      <a:pt x="130931" y="3189"/>
                    </a:moveTo>
                    <a:lnTo>
                      <a:pt x="1845678" y="0"/>
                    </a:lnTo>
                    <a:lnTo>
                      <a:pt x="1992275" y="1107206"/>
                    </a:lnTo>
                    <a:cubicBezTo>
                      <a:pt x="1997222" y="1115783"/>
                      <a:pt x="1616393" y="992932"/>
                      <a:pt x="1615403" y="989633"/>
                    </a:cubicBezTo>
                    <a:lnTo>
                      <a:pt x="0" y="993345"/>
                    </a:lnTo>
                    <a:cubicBezTo>
                      <a:pt x="3345" y="997313"/>
                      <a:pt x="142127" y="17216"/>
                      <a:pt x="130931" y="3189"/>
                    </a:cubicBezTo>
                    <a:close/>
                  </a:path>
                </a:pathLst>
              </a:custGeom>
              <a:gradFill flip="none" rotWithShape="1">
                <a:gsLst>
                  <a:gs pos="0">
                    <a:schemeClr val="bg1">
                      <a:alpha val="30000"/>
                    </a:schemeClr>
                  </a:gs>
                  <a:gs pos="100000">
                    <a:schemeClr val="bg1">
                      <a:alpha val="0"/>
                    </a:schemeClr>
                  </a:gs>
                </a:gsLst>
                <a:lin ang="15600000" scaled="0"/>
                <a:tileRect/>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4916" y="1253416"/>
              <a:ext cx="1695764" cy="1854251"/>
            </a:xfrm>
            <a:prstGeom prst="rect">
              <a:avLst/>
            </a:prstGeom>
          </p:spPr>
        </p:pic>
      </p:grpSp>
      <p:grpSp>
        <p:nvGrpSpPr>
          <p:cNvPr id="54" name="Group 53"/>
          <p:cNvGrpSpPr/>
          <p:nvPr/>
        </p:nvGrpSpPr>
        <p:grpSpPr>
          <a:xfrm>
            <a:off x="333375" y="5241120"/>
            <a:ext cx="333375" cy="444500"/>
            <a:chOff x="713095" y="6289344"/>
            <a:chExt cx="533400" cy="533400"/>
          </a:xfrm>
        </p:grpSpPr>
        <p:sp>
          <p:nvSpPr>
            <p:cNvPr id="55" name="Oval 54"/>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56" name="Oval 55"/>
            <p:cNvSpPr/>
            <p:nvPr/>
          </p:nvSpPr>
          <p:spPr bwMode="auto">
            <a:xfrm>
              <a:off x="790717" y="6367732"/>
              <a:ext cx="378156" cy="378156"/>
            </a:xfrm>
            <a:prstGeom prst="ellipse">
              <a:avLst/>
            </a:prstGeom>
            <a:solidFill>
              <a:srgbClr val="78B832"/>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nvGrpSpPr>
          <p:cNvPr id="57" name="Group 56"/>
          <p:cNvGrpSpPr/>
          <p:nvPr/>
        </p:nvGrpSpPr>
        <p:grpSpPr>
          <a:xfrm>
            <a:off x="1333500" y="5241758"/>
            <a:ext cx="333375" cy="444500"/>
            <a:chOff x="713095" y="6289344"/>
            <a:chExt cx="533400" cy="533400"/>
          </a:xfrm>
        </p:grpSpPr>
        <p:sp>
          <p:nvSpPr>
            <p:cNvPr id="58" name="Oval 57"/>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59" name="Oval 58"/>
            <p:cNvSpPr/>
            <p:nvPr/>
          </p:nvSpPr>
          <p:spPr bwMode="auto">
            <a:xfrm>
              <a:off x="790717" y="6367732"/>
              <a:ext cx="378156" cy="378156"/>
            </a:xfrm>
            <a:prstGeom prst="ellipse">
              <a:avLst/>
            </a:prstGeom>
            <a:solidFill>
              <a:schemeClr val="accent5">
                <a:lumMod val="60000"/>
                <a:lumOff val="40000"/>
              </a:schemeClr>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nvGrpSpPr>
          <p:cNvPr id="60" name="Group 59"/>
          <p:cNvGrpSpPr/>
          <p:nvPr/>
        </p:nvGrpSpPr>
        <p:grpSpPr>
          <a:xfrm>
            <a:off x="2354036" y="5238750"/>
            <a:ext cx="333375" cy="444500"/>
            <a:chOff x="713095" y="6289344"/>
            <a:chExt cx="533400" cy="533400"/>
          </a:xfrm>
        </p:grpSpPr>
        <p:sp>
          <p:nvSpPr>
            <p:cNvPr id="61" name="Oval 60"/>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62" name="Oval 61"/>
            <p:cNvSpPr/>
            <p:nvPr/>
          </p:nvSpPr>
          <p:spPr bwMode="auto">
            <a:xfrm>
              <a:off x="790717" y="6367732"/>
              <a:ext cx="378156" cy="378156"/>
            </a:xfrm>
            <a:prstGeom prst="ellipse">
              <a:avLst/>
            </a:prstGeom>
            <a:solidFill>
              <a:srgbClr val="78B832"/>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nvGrpSpPr>
          <p:cNvPr id="63" name="Group 62"/>
          <p:cNvGrpSpPr/>
          <p:nvPr/>
        </p:nvGrpSpPr>
        <p:grpSpPr>
          <a:xfrm>
            <a:off x="3381375" y="5239388"/>
            <a:ext cx="333375" cy="444500"/>
            <a:chOff x="713095" y="6289344"/>
            <a:chExt cx="533400" cy="533400"/>
          </a:xfrm>
        </p:grpSpPr>
        <p:sp>
          <p:nvSpPr>
            <p:cNvPr id="64" name="Oval 63"/>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65" name="Oval 64"/>
            <p:cNvSpPr/>
            <p:nvPr/>
          </p:nvSpPr>
          <p:spPr bwMode="auto">
            <a:xfrm>
              <a:off x="790717" y="6367732"/>
              <a:ext cx="378156" cy="378156"/>
            </a:xfrm>
            <a:prstGeom prst="ellipse">
              <a:avLst/>
            </a:prstGeom>
            <a:solidFill>
              <a:schemeClr val="accent5">
                <a:lumMod val="60000"/>
                <a:lumOff val="40000"/>
              </a:schemeClr>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nvGrpSpPr>
          <p:cNvPr id="66" name="Group 65"/>
          <p:cNvGrpSpPr/>
          <p:nvPr/>
        </p:nvGrpSpPr>
        <p:grpSpPr>
          <a:xfrm>
            <a:off x="4422321" y="5242397"/>
            <a:ext cx="333375" cy="444500"/>
            <a:chOff x="713095" y="6289344"/>
            <a:chExt cx="533400" cy="533400"/>
          </a:xfrm>
        </p:grpSpPr>
        <p:sp>
          <p:nvSpPr>
            <p:cNvPr id="67" name="Oval 66"/>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68" name="Oval 67"/>
            <p:cNvSpPr/>
            <p:nvPr/>
          </p:nvSpPr>
          <p:spPr bwMode="auto">
            <a:xfrm>
              <a:off x="790717" y="6367732"/>
              <a:ext cx="378156" cy="378156"/>
            </a:xfrm>
            <a:prstGeom prst="ellipse">
              <a:avLst/>
            </a:prstGeom>
            <a:solidFill>
              <a:srgbClr val="78B832"/>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nvGrpSpPr>
          <p:cNvPr id="69" name="Group 68"/>
          <p:cNvGrpSpPr/>
          <p:nvPr/>
        </p:nvGrpSpPr>
        <p:grpSpPr>
          <a:xfrm>
            <a:off x="5429250" y="5243035"/>
            <a:ext cx="333375" cy="444500"/>
            <a:chOff x="713095" y="6289344"/>
            <a:chExt cx="533400" cy="533400"/>
          </a:xfrm>
        </p:grpSpPr>
        <p:sp>
          <p:nvSpPr>
            <p:cNvPr id="70" name="Oval 69"/>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71" name="Oval 70"/>
            <p:cNvSpPr/>
            <p:nvPr/>
          </p:nvSpPr>
          <p:spPr bwMode="auto">
            <a:xfrm>
              <a:off x="790717" y="6367732"/>
              <a:ext cx="378156" cy="378156"/>
            </a:xfrm>
            <a:prstGeom prst="ellipse">
              <a:avLst/>
            </a:prstGeom>
            <a:solidFill>
              <a:schemeClr val="accent5">
                <a:lumMod val="60000"/>
                <a:lumOff val="40000"/>
              </a:schemeClr>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nvGrpSpPr>
          <p:cNvPr id="72" name="Group 71"/>
          <p:cNvGrpSpPr/>
          <p:nvPr/>
        </p:nvGrpSpPr>
        <p:grpSpPr>
          <a:xfrm>
            <a:off x="6477000" y="5240027"/>
            <a:ext cx="333375" cy="444500"/>
            <a:chOff x="713095" y="6289344"/>
            <a:chExt cx="533400" cy="533400"/>
          </a:xfrm>
        </p:grpSpPr>
        <p:sp>
          <p:nvSpPr>
            <p:cNvPr id="73" name="Oval 72"/>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74" name="Oval 73"/>
            <p:cNvSpPr/>
            <p:nvPr/>
          </p:nvSpPr>
          <p:spPr bwMode="auto">
            <a:xfrm>
              <a:off x="790717" y="6367732"/>
              <a:ext cx="378156" cy="378156"/>
            </a:xfrm>
            <a:prstGeom prst="ellipse">
              <a:avLst/>
            </a:prstGeom>
            <a:solidFill>
              <a:srgbClr val="78B832"/>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sp>
        <p:nvSpPr>
          <p:cNvPr id="75" name="Title 4"/>
          <p:cNvSpPr txBox="1">
            <a:spLocks/>
          </p:cNvSpPr>
          <p:nvPr/>
        </p:nvSpPr>
        <p:spPr>
          <a:xfrm>
            <a:off x="0" y="5692086"/>
            <a:ext cx="1019903"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2002</a:t>
            </a:r>
            <a:endParaRPr lang="en-US" sz="2000" dirty="0">
              <a:solidFill>
                <a:schemeClr val="tx1"/>
              </a:solidFill>
            </a:endParaRPr>
          </a:p>
        </p:txBody>
      </p:sp>
      <p:sp>
        <p:nvSpPr>
          <p:cNvPr id="76" name="Title 4"/>
          <p:cNvSpPr txBox="1">
            <a:spLocks/>
          </p:cNvSpPr>
          <p:nvPr/>
        </p:nvSpPr>
        <p:spPr>
          <a:xfrm>
            <a:off x="1019903" y="5692086"/>
            <a:ext cx="1008196"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2003</a:t>
            </a:r>
            <a:endParaRPr lang="en-US" sz="2000" dirty="0">
              <a:solidFill>
                <a:schemeClr val="tx1"/>
              </a:solidFill>
            </a:endParaRPr>
          </a:p>
        </p:txBody>
      </p:sp>
      <p:sp>
        <p:nvSpPr>
          <p:cNvPr id="77" name="Title 4"/>
          <p:cNvSpPr txBox="1">
            <a:spLocks/>
          </p:cNvSpPr>
          <p:nvPr/>
        </p:nvSpPr>
        <p:spPr>
          <a:xfrm>
            <a:off x="2028100" y="5692086"/>
            <a:ext cx="1019901"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2004</a:t>
            </a:r>
            <a:endParaRPr lang="en-US" sz="2000" dirty="0">
              <a:solidFill>
                <a:schemeClr val="tx1"/>
              </a:solidFill>
            </a:endParaRPr>
          </a:p>
        </p:txBody>
      </p:sp>
      <p:sp>
        <p:nvSpPr>
          <p:cNvPr id="78" name="Title 4"/>
          <p:cNvSpPr txBox="1">
            <a:spLocks/>
          </p:cNvSpPr>
          <p:nvPr/>
        </p:nvSpPr>
        <p:spPr>
          <a:xfrm>
            <a:off x="3048001" y="5692086"/>
            <a:ext cx="1027973"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2005</a:t>
            </a:r>
            <a:endParaRPr lang="en-US" sz="2000" dirty="0">
              <a:solidFill>
                <a:schemeClr val="tx1"/>
              </a:solidFill>
            </a:endParaRPr>
          </a:p>
        </p:txBody>
      </p:sp>
      <p:sp>
        <p:nvSpPr>
          <p:cNvPr id="79" name="Title 4"/>
          <p:cNvSpPr txBox="1">
            <a:spLocks/>
          </p:cNvSpPr>
          <p:nvPr/>
        </p:nvSpPr>
        <p:spPr>
          <a:xfrm>
            <a:off x="4075975" y="5692086"/>
            <a:ext cx="1019901"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2006</a:t>
            </a:r>
            <a:endParaRPr lang="en-US" sz="2000" dirty="0">
              <a:solidFill>
                <a:schemeClr val="tx1"/>
              </a:solidFill>
            </a:endParaRPr>
          </a:p>
        </p:txBody>
      </p:sp>
      <p:sp>
        <p:nvSpPr>
          <p:cNvPr id="80" name="Title 4"/>
          <p:cNvSpPr txBox="1">
            <a:spLocks/>
          </p:cNvSpPr>
          <p:nvPr/>
        </p:nvSpPr>
        <p:spPr>
          <a:xfrm>
            <a:off x="5095876" y="5692086"/>
            <a:ext cx="1027974"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2007</a:t>
            </a:r>
            <a:endParaRPr lang="en-US" sz="2000" dirty="0">
              <a:solidFill>
                <a:schemeClr val="tx1"/>
              </a:solidFill>
            </a:endParaRPr>
          </a:p>
        </p:txBody>
      </p:sp>
      <p:sp>
        <p:nvSpPr>
          <p:cNvPr id="81" name="Title 4"/>
          <p:cNvSpPr txBox="1">
            <a:spLocks/>
          </p:cNvSpPr>
          <p:nvPr/>
        </p:nvSpPr>
        <p:spPr>
          <a:xfrm>
            <a:off x="6123850" y="5692086"/>
            <a:ext cx="1019900"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2008</a:t>
            </a:r>
            <a:endParaRPr lang="en-US" sz="2000" dirty="0">
              <a:solidFill>
                <a:schemeClr val="tx1"/>
              </a:solidFill>
            </a:endParaRPr>
          </a:p>
        </p:txBody>
      </p:sp>
      <p:sp>
        <p:nvSpPr>
          <p:cNvPr id="82" name="TextBox 81"/>
          <p:cNvSpPr txBox="1"/>
          <p:nvPr/>
        </p:nvSpPr>
        <p:spPr>
          <a:xfrm>
            <a:off x="3001269" y="4215763"/>
            <a:ext cx="1143000" cy="1009933"/>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SQL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Server</a:t>
            </a:r>
            <a:r>
              <a:rPr lang="en-US" sz="6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2005</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100" spc="-7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Visual </a:t>
            </a:r>
            <a:r>
              <a:rPr lang="en-US" sz="1100" spc="-7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Studio</a:t>
            </a:r>
            <a:r>
              <a:rPr lang="en-US" sz="6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a:t>
            </a:r>
            <a:r>
              <a:rPr lang="en-US" sz="1100" spc="-7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2005</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spc="-7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Malicious SW Removal Tool</a:t>
            </a:r>
          </a:p>
        </p:txBody>
      </p:sp>
      <p:sp>
        <p:nvSpPr>
          <p:cNvPr id="83" name="TextBox 82"/>
          <p:cNvSpPr txBox="1"/>
          <p:nvPr/>
        </p:nvSpPr>
        <p:spPr>
          <a:xfrm>
            <a:off x="2028099" y="4501793"/>
            <a:ext cx="1019901" cy="525185"/>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Windows</a:t>
            </a:r>
            <a:r>
              <a:rPr lang="en-US" sz="6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r>
            <a:b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b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XP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SP2</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DSI Launched</a:t>
            </a:r>
          </a:p>
        </p:txBody>
      </p:sp>
      <p:sp>
        <p:nvSpPr>
          <p:cNvPr id="84" name="TextBox 83"/>
          <p:cNvSpPr txBox="1"/>
          <p:nvPr/>
        </p:nvSpPr>
        <p:spPr>
          <a:xfrm>
            <a:off x="0" y="4317127"/>
            <a:ext cx="1019902" cy="677535"/>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Trustworthy Computing </a:t>
            </a:r>
            <a:b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b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announced;</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SDL begins</a:t>
            </a:r>
          </a:p>
        </p:txBody>
      </p:sp>
      <p:sp>
        <p:nvSpPr>
          <p:cNvPr id="85" name="TextBox 84"/>
          <p:cNvSpPr txBox="1"/>
          <p:nvPr/>
        </p:nvSpPr>
        <p:spPr>
          <a:xfrm>
            <a:off x="1019902" y="4709542"/>
            <a:ext cx="1008198" cy="358986"/>
          </a:xfrm>
          <a:prstGeom prst="rect">
            <a:avLst/>
          </a:prstGeom>
          <a:noFill/>
        </p:spPr>
        <p:txBody>
          <a:bodyPr wrap="square" lIns="53761" tIns="26881" rIns="53761" bIns="26881" rtlCol="0">
            <a:spAutoFit/>
          </a:bodyPr>
          <a:lstStyle>
            <a:defPPr>
              <a:defRPr lang="en-US"/>
            </a:defPPr>
            <a:lvl1pPr algn="ctr" defTabSz="1306168">
              <a:lnSpc>
                <a:spcPct val="90000"/>
              </a:lnSpc>
              <a:spcBef>
                <a:spcPct val="0"/>
              </a:spcBef>
              <a:defRPr sz="220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r>
              <a:rPr lang="en-US" sz="1100" dirty="0"/>
              <a:t>Windows </a:t>
            </a:r>
            <a:br>
              <a:rPr lang="en-US" sz="1100" dirty="0"/>
            </a:br>
            <a:r>
              <a:rPr lang="en-US" sz="1100" dirty="0"/>
              <a:t>Server</a:t>
            </a:r>
            <a:r>
              <a:rPr lang="en-US" sz="600" dirty="0"/>
              <a:t>®</a:t>
            </a:r>
            <a:r>
              <a:rPr lang="en-US" sz="1100" dirty="0"/>
              <a:t> </a:t>
            </a:r>
            <a:r>
              <a:rPr lang="en-US" sz="1100" dirty="0"/>
              <a:t>2003</a:t>
            </a:r>
          </a:p>
        </p:txBody>
      </p:sp>
      <p:sp>
        <p:nvSpPr>
          <p:cNvPr id="86" name="TextBox 85"/>
          <p:cNvSpPr txBox="1"/>
          <p:nvPr/>
        </p:nvSpPr>
        <p:spPr>
          <a:xfrm>
            <a:off x="4075974" y="4304564"/>
            <a:ext cx="1019901" cy="677535"/>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Windows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Defender</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Windows </a:t>
            </a:r>
            <a:b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b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Live</a:t>
            </a:r>
            <a:r>
              <a:rPr lang="en-US" sz="6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OneCare</a:t>
            </a:r>
          </a:p>
        </p:txBody>
      </p:sp>
      <p:sp>
        <p:nvSpPr>
          <p:cNvPr id="87" name="TextBox 86"/>
          <p:cNvSpPr txBox="1"/>
          <p:nvPr/>
        </p:nvSpPr>
        <p:spPr>
          <a:xfrm>
            <a:off x="5095875" y="4478710"/>
            <a:ext cx="1027974" cy="691385"/>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Windows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Vista</a:t>
            </a:r>
            <a:r>
              <a:rPr lang="en-US" sz="6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Office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2007</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Forefront</a:t>
            </a:r>
            <a:r>
              <a:rPr lang="en-US" sz="6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a:t>
            </a:r>
            <a:endParaRPr lang="en-US" sz="6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p:txBody>
      </p:sp>
      <p:sp>
        <p:nvSpPr>
          <p:cNvPr id="88" name="TextBox 87"/>
          <p:cNvSpPr txBox="1"/>
          <p:nvPr/>
        </p:nvSpPr>
        <p:spPr>
          <a:xfrm>
            <a:off x="6000750" y="4191000"/>
            <a:ext cx="1364298" cy="677535"/>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Windows </a:t>
            </a:r>
            <a:b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b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Server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2008</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SQL Server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2008</a:t>
            </a: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End-to-End Trust</a:t>
            </a:r>
            <a:endPar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p:txBody>
      </p:sp>
      <p:sp>
        <p:nvSpPr>
          <p:cNvPr id="93" name="TextBox 92"/>
          <p:cNvSpPr txBox="1"/>
          <p:nvPr/>
        </p:nvSpPr>
        <p:spPr>
          <a:xfrm>
            <a:off x="7096126" y="4191000"/>
            <a:ext cx="1112839" cy="829884"/>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Microsoft Security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Essentials</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Windows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7</a:t>
            </a: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Windows Azure</a:t>
            </a:r>
            <a:endPar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p:txBody>
      </p:sp>
      <p:sp>
        <p:nvSpPr>
          <p:cNvPr id="94" name="TextBox 93"/>
          <p:cNvSpPr txBox="1"/>
          <p:nvPr/>
        </p:nvSpPr>
        <p:spPr>
          <a:xfrm>
            <a:off x="8143875" y="4127500"/>
            <a:ext cx="980349" cy="829884"/>
          </a:xfrm>
          <a:prstGeom prst="rect">
            <a:avLst/>
          </a:prstGeom>
          <a:noFill/>
        </p:spPr>
        <p:txBody>
          <a:bodyPr wrap="square" lIns="53761" tIns="26881" rIns="53761" bIns="26881" rtlCol="0">
            <a:spAutoFit/>
          </a:bodyPr>
          <a:lstStyle/>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Microsoft Security Essentials </a:t>
            </a: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v2</a:t>
            </a:r>
          </a:p>
          <a:p>
            <a:pPr algn="ctr" defTabSz="914318">
              <a:lnSpc>
                <a:spcPct val="90000"/>
              </a:lnSpc>
              <a:spcBef>
                <a:spcPct val="0"/>
              </a:spcBef>
            </a:pPr>
            <a:r>
              <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  </a:t>
            </a:r>
            <a:endParaRPr lang="en-US" sz="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U-Prove </a:t>
            </a:r>
          </a:p>
          <a:p>
            <a:pPr algn="ctr" defTabSz="914318">
              <a:lnSpc>
                <a:spcPct val="90000"/>
              </a:lnSpc>
              <a:spcBef>
                <a:spcPct val="0"/>
              </a:spcBef>
            </a:pPr>
            <a:r>
              <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rPr>
              <a:t>Office 365</a:t>
            </a:r>
            <a:endParaRPr lang="en-US" sz="1100" dirty="0">
              <a:ln w="3175">
                <a:noFill/>
              </a:ln>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endParaRPr>
          </a:p>
        </p:txBody>
      </p:sp>
      <p:grpSp>
        <p:nvGrpSpPr>
          <p:cNvPr id="96" name="Group 95"/>
          <p:cNvGrpSpPr/>
          <p:nvPr/>
        </p:nvGrpSpPr>
        <p:grpSpPr>
          <a:xfrm>
            <a:off x="7477125" y="5234853"/>
            <a:ext cx="333375" cy="444500"/>
            <a:chOff x="713095" y="6289344"/>
            <a:chExt cx="533400" cy="533400"/>
          </a:xfrm>
        </p:grpSpPr>
        <p:sp>
          <p:nvSpPr>
            <p:cNvPr id="97" name="Oval 96"/>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8" name="Oval 97"/>
            <p:cNvSpPr/>
            <p:nvPr/>
          </p:nvSpPr>
          <p:spPr bwMode="auto">
            <a:xfrm>
              <a:off x="790717" y="6367732"/>
              <a:ext cx="378156" cy="378156"/>
            </a:xfrm>
            <a:prstGeom prst="ellipse">
              <a:avLst/>
            </a:prstGeom>
            <a:solidFill>
              <a:schemeClr val="accent5">
                <a:lumMod val="60000"/>
                <a:lumOff val="40000"/>
              </a:schemeClr>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nvGrpSpPr>
          <p:cNvPr id="99" name="Group 98"/>
          <p:cNvGrpSpPr/>
          <p:nvPr/>
        </p:nvGrpSpPr>
        <p:grpSpPr>
          <a:xfrm>
            <a:off x="8477250" y="5231844"/>
            <a:ext cx="333375" cy="444500"/>
            <a:chOff x="713095" y="6289344"/>
            <a:chExt cx="533400" cy="533400"/>
          </a:xfrm>
        </p:grpSpPr>
        <p:sp>
          <p:nvSpPr>
            <p:cNvPr id="100" name="Oval 99"/>
            <p:cNvSpPr/>
            <p:nvPr/>
          </p:nvSpPr>
          <p:spPr bwMode="auto">
            <a:xfrm>
              <a:off x="713095" y="6289344"/>
              <a:ext cx="533400" cy="533400"/>
            </a:xfrm>
            <a:prstGeom prst="ellipse">
              <a:avLst/>
            </a:prstGeom>
            <a:solidFill>
              <a:schemeClr val="tx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101" name="Oval 100"/>
            <p:cNvSpPr/>
            <p:nvPr/>
          </p:nvSpPr>
          <p:spPr bwMode="auto">
            <a:xfrm>
              <a:off x="790717" y="6367732"/>
              <a:ext cx="378156" cy="378156"/>
            </a:xfrm>
            <a:prstGeom prst="ellipse">
              <a:avLst/>
            </a:prstGeom>
            <a:solidFill>
              <a:srgbClr val="78B832"/>
            </a:solidFill>
            <a:ln>
              <a:headEnd type="none" w="med" len="med"/>
              <a:tailEnd type="none" w="med" len="med"/>
            </a:ln>
            <a:effectLst/>
            <a:scene3d>
              <a:camera prst="orthographicFront">
                <a:rot lat="0" lon="0" rev="0"/>
              </a:camera>
              <a:lightRig rig="glow" dir="t"/>
            </a:scene3d>
            <a:sp3d contourW="1000">
              <a:bevelT w="114300" prst="artDeco"/>
              <a:bevelB w="635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sp>
        <p:nvSpPr>
          <p:cNvPr id="102" name="Title 4"/>
          <p:cNvSpPr txBox="1">
            <a:spLocks/>
          </p:cNvSpPr>
          <p:nvPr/>
        </p:nvSpPr>
        <p:spPr>
          <a:xfrm>
            <a:off x="7143751" y="5692086"/>
            <a:ext cx="980348"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2009</a:t>
            </a:r>
            <a:endParaRPr lang="en-US" sz="2000" dirty="0">
              <a:solidFill>
                <a:schemeClr val="tx1"/>
              </a:solidFill>
            </a:endParaRPr>
          </a:p>
        </p:txBody>
      </p:sp>
      <p:sp>
        <p:nvSpPr>
          <p:cNvPr id="103" name="Title 4"/>
          <p:cNvSpPr txBox="1">
            <a:spLocks/>
          </p:cNvSpPr>
          <p:nvPr/>
        </p:nvSpPr>
        <p:spPr>
          <a:xfrm>
            <a:off x="8124100" y="5692086"/>
            <a:ext cx="1019901"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pPr algn="ctr"/>
            <a:r>
              <a:rPr lang="en-US" sz="2000" dirty="0">
                <a:solidFill>
                  <a:schemeClr val="tx1"/>
                </a:solidFill>
              </a:rPr>
              <a:t>2010</a:t>
            </a:r>
            <a:endParaRPr lang="en-US" sz="2000" dirty="0">
              <a:solidFill>
                <a:schemeClr val="tx1"/>
              </a:solidFill>
            </a:endParaRPr>
          </a:p>
        </p:txBody>
      </p:sp>
    </p:spTree>
    <p:extLst>
      <p:ext uri="{BB962C8B-B14F-4D97-AF65-F5344CB8AC3E}">
        <p14:creationId xmlns:p14="http://schemas.microsoft.com/office/powerpoint/2010/main" val="2784725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39"/>
                                        </p:tgtEl>
                                      </p:cBhvr>
                                    </p:animEffect>
                                    <p:set>
                                      <p:cBhvr>
                                        <p:cTn id="12" dur="1" fill="hold">
                                          <p:stCondLst>
                                            <p:cond delay="249"/>
                                          </p:stCondLst>
                                        </p:cTn>
                                        <p:tgtEl>
                                          <p:spTgt spid="39"/>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7"/>
                                        </p:tgtEl>
                                      </p:cBhvr>
                                    </p:animEffect>
                                    <p:set>
                                      <p:cBhvr>
                                        <p:cTn id="15" dur="1" fill="hold">
                                          <p:stCondLst>
                                            <p:cond delay="499"/>
                                          </p:stCondLst>
                                        </p:cTn>
                                        <p:tgtEl>
                                          <p:spTgt spid="3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6"/>
                                        </p:tgtEl>
                                      </p:cBhvr>
                                    </p:animEffect>
                                    <p:set>
                                      <p:cBhvr>
                                        <p:cTn id="45" dur="1" fill="hold">
                                          <p:stCondLst>
                                            <p:cond delay="499"/>
                                          </p:stCondLst>
                                        </p:cTn>
                                        <p:tgtEl>
                                          <p:spTgt spid="36"/>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5"/>
                                        </p:tgtEl>
                                      </p:cBhvr>
                                    </p:animEffect>
                                    <p:set>
                                      <p:cBhvr>
                                        <p:cTn id="57" dur="1" fill="hold">
                                          <p:stCondLst>
                                            <p:cond delay="499"/>
                                          </p:stCondLst>
                                        </p:cTn>
                                        <p:tgtEl>
                                          <p:spTgt spid="35"/>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50"/>
                                        <p:tgtEl>
                                          <p:spTgt spid="39"/>
                                        </p:tgtEl>
                                      </p:cBhvr>
                                    </p:animEffect>
                                  </p:childTnLst>
                                </p:cTn>
                              </p:par>
                            </p:childTnLst>
                          </p:cTn>
                        </p:par>
                        <p:par>
                          <p:cTn id="62" fill="hold">
                            <p:stCondLst>
                              <p:cond delay="1150"/>
                            </p:stCondLst>
                            <p:childTnLst>
                              <p:par>
                                <p:cTn id="63" presetID="10"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50"/>
                                        <p:tgtEl>
                                          <p:spTgt spid="17"/>
                                        </p:tgtEl>
                                      </p:cBhvr>
                                    </p:animEffect>
                                  </p:childTnLst>
                                </p:cTn>
                              </p:par>
                            </p:childTnLst>
                          </p:cTn>
                        </p:par>
                        <p:par>
                          <p:cTn id="66" fill="hold">
                            <p:stCondLst>
                              <p:cond delay="1300"/>
                            </p:stCondLst>
                            <p:childTnLst>
                              <p:par>
                                <p:cTn id="67" presetID="10" presetClass="entr" presetSubtype="0"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50"/>
                                        <p:tgtEl>
                                          <p:spTgt spid="26"/>
                                        </p:tgtEl>
                                      </p:cBhvr>
                                    </p:animEffect>
                                  </p:childTnLst>
                                </p:cTn>
                              </p:par>
                            </p:childTnLst>
                          </p:cTn>
                        </p:par>
                        <p:par>
                          <p:cTn id="70" fill="hold">
                            <p:stCondLst>
                              <p:cond delay="1450"/>
                            </p:stCondLst>
                            <p:childTnLst>
                              <p:par>
                                <p:cTn id="71" presetID="10" presetClass="entr" presetSubtype="0" fill="hold" nodeType="afterEffect">
                                  <p:stCondLst>
                                    <p:cond delay="50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000"/>
                                        <p:tgtEl>
                                          <p:spTgt spid="2"/>
                                        </p:tgtEl>
                                      </p:cBhvr>
                                    </p:animEffect>
                                  </p:childTnLst>
                                </p:cTn>
                              </p:par>
                            </p:childTnLst>
                          </p:cTn>
                        </p:par>
                        <p:par>
                          <p:cTn id="74" fill="hold">
                            <p:stCondLst>
                              <p:cond delay="2950"/>
                            </p:stCondLst>
                            <p:childTnLst>
                              <p:par>
                                <p:cTn id="75" presetID="42" presetClass="entr" presetSubtype="0" fill="hold" nodeType="after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500"/>
                                        <p:tgtEl>
                                          <p:spTgt spid="92"/>
                                        </p:tgtEl>
                                      </p:cBhvr>
                                    </p:animEffect>
                                    <p:anim calcmode="lin" valueType="num">
                                      <p:cBhvr>
                                        <p:cTn id="78" dur="500" fill="hold"/>
                                        <p:tgtEl>
                                          <p:spTgt spid="92"/>
                                        </p:tgtEl>
                                        <p:attrNameLst>
                                          <p:attrName>ppt_x</p:attrName>
                                        </p:attrNameLst>
                                      </p:cBhvr>
                                      <p:tavLst>
                                        <p:tav tm="0">
                                          <p:val>
                                            <p:strVal val="#ppt_x"/>
                                          </p:val>
                                        </p:tav>
                                        <p:tav tm="100000">
                                          <p:val>
                                            <p:strVal val="#ppt_x"/>
                                          </p:val>
                                        </p:tav>
                                      </p:tavLst>
                                    </p:anim>
                                    <p:anim calcmode="lin" valueType="num">
                                      <p:cBhvr>
                                        <p:cTn id="79" dur="500" fill="hold"/>
                                        <p:tgtEl>
                                          <p:spTgt spid="92"/>
                                        </p:tgtEl>
                                        <p:attrNameLst>
                                          <p:attrName>ppt_y</p:attrName>
                                        </p:attrNameLst>
                                      </p:cBhvr>
                                      <p:tavLst>
                                        <p:tav tm="0">
                                          <p:val>
                                            <p:strVal val="#ppt_y+.1"/>
                                          </p:val>
                                        </p:tav>
                                        <p:tav tm="100000">
                                          <p:val>
                                            <p:strVal val="#ppt_y"/>
                                          </p:val>
                                        </p:tav>
                                      </p:tavLst>
                                    </p:anim>
                                  </p:childTnLst>
                                </p:cTn>
                              </p:par>
                            </p:childTnLst>
                          </p:cTn>
                        </p:par>
                        <p:par>
                          <p:cTn id="80" fill="hold">
                            <p:stCondLst>
                              <p:cond delay="3450"/>
                            </p:stCondLst>
                            <p:childTnLst>
                              <p:par>
                                <p:cTn id="81" presetID="10" presetClass="entr" presetSubtype="0"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par>
                          <p:cTn id="84" fill="hold">
                            <p:stCondLst>
                              <p:cond delay="3950"/>
                            </p:stCondLst>
                            <p:childTnLst>
                              <p:par>
                                <p:cTn id="85" presetID="10" presetClass="entr" presetSubtype="0"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par>
                          <p:cTn id="88" fill="hold">
                            <p:stCondLst>
                              <p:cond delay="4450"/>
                            </p:stCondLst>
                            <p:childTnLst>
                              <p:par>
                                <p:cTn id="89" presetID="10" presetClass="entr" presetSubtype="0" fill="hold" grpId="0"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500"/>
                                        <p:tgtEl>
                                          <p:spTgt spid="75"/>
                                        </p:tgtEl>
                                      </p:cBhvr>
                                    </p:animEffect>
                                  </p:childTnLst>
                                </p:cTn>
                              </p:par>
                            </p:childTnLst>
                          </p:cTn>
                        </p:par>
                        <p:par>
                          <p:cTn id="92" fill="hold">
                            <p:stCondLst>
                              <p:cond delay="4950"/>
                            </p:stCondLst>
                            <p:childTnLst>
                              <p:par>
                                <p:cTn id="93" presetID="10" presetClass="entr" presetSubtype="0"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childTnLst>
                          </p:cTn>
                        </p:par>
                        <p:par>
                          <p:cTn id="96" fill="hold">
                            <p:stCondLst>
                              <p:cond delay="5450"/>
                            </p:stCondLst>
                            <p:childTnLst>
                              <p:par>
                                <p:cTn id="97" presetID="10" presetClass="entr" presetSubtype="0"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500"/>
                                        <p:tgtEl>
                                          <p:spTgt spid="57"/>
                                        </p:tgtEl>
                                      </p:cBhvr>
                                    </p:animEffect>
                                  </p:childTnLst>
                                </p:cTn>
                              </p:par>
                            </p:childTnLst>
                          </p:cTn>
                        </p:par>
                        <p:par>
                          <p:cTn id="100" fill="hold">
                            <p:stCondLst>
                              <p:cond delay="5950"/>
                            </p:stCondLst>
                            <p:childTnLst>
                              <p:par>
                                <p:cTn id="101" presetID="10" presetClass="entr" presetSubtype="0" fill="hold" grpId="0"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childTnLst>
                          </p:cTn>
                        </p:par>
                        <p:par>
                          <p:cTn id="104" fill="hold">
                            <p:stCondLst>
                              <p:cond delay="6450"/>
                            </p:stCondLst>
                            <p:childTnLst>
                              <p:par>
                                <p:cTn id="105" presetID="10" presetClass="entr" presetSubtype="0" fill="hold" grpId="0"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500"/>
                                        <p:tgtEl>
                                          <p:spTgt spid="85"/>
                                        </p:tgtEl>
                                      </p:cBhvr>
                                    </p:animEffect>
                                  </p:childTnLst>
                                </p:cTn>
                              </p:par>
                            </p:childTnLst>
                          </p:cTn>
                        </p:par>
                        <p:par>
                          <p:cTn id="108" fill="hold">
                            <p:stCondLst>
                              <p:cond delay="6950"/>
                            </p:stCondLst>
                            <p:childTnLst>
                              <p:par>
                                <p:cTn id="109" presetID="10" presetClass="entr" presetSubtype="0" fill="hold" nodeType="afterEffect">
                                  <p:stCondLst>
                                    <p:cond delay="0"/>
                                  </p:stCondLst>
                                  <p:childTnLst>
                                    <p:set>
                                      <p:cBhvr>
                                        <p:cTn id="110" dur="1" fill="hold">
                                          <p:stCondLst>
                                            <p:cond delay="0"/>
                                          </p:stCondLst>
                                        </p:cTn>
                                        <p:tgtEl>
                                          <p:spTgt spid="60"/>
                                        </p:tgtEl>
                                        <p:attrNameLst>
                                          <p:attrName>style.visibility</p:attrName>
                                        </p:attrNameLst>
                                      </p:cBhvr>
                                      <p:to>
                                        <p:strVal val="visible"/>
                                      </p:to>
                                    </p:set>
                                    <p:animEffect transition="in" filter="fade">
                                      <p:cBhvr>
                                        <p:cTn id="111" dur="500"/>
                                        <p:tgtEl>
                                          <p:spTgt spid="60"/>
                                        </p:tgtEl>
                                      </p:cBhvr>
                                    </p:animEffect>
                                  </p:childTnLst>
                                </p:cTn>
                              </p:par>
                            </p:childTnLst>
                          </p:cTn>
                        </p:par>
                        <p:par>
                          <p:cTn id="112" fill="hold">
                            <p:stCondLst>
                              <p:cond delay="7450"/>
                            </p:stCondLst>
                            <p:childTnLst>
                              <p:par>
                                <p:cTn id="113" presetID="10" presetClass="entr" presetSubtype="0" fill="hold" grpId="0" nodeType="afterEffect">
                                  <p:stCondLst>
                                    <p:cond delay="0"/>
                                  </p:stCondLst>
                                  <p:childTnLst>
                                    <p:set>
                                      <p:cBhvr>
                                        <p:cTn id="114" dur="1" fill="hold">
                                          <p:stCondLst>
                                            <p:cond delay="0"/>
                                          </p:stCondLst>
                                        </p:cTn>
                                        <p:tgtEl>
                                          <p:spTgt spid="77"/>
                                        </p:tgtEl>
                                        <p:attrNameLst>
                                          <p:attrName>style.visibility</p:attrName>
                                        </p:attrNameLst>
                                      </p:cBhvr>
                                      <p:to>
                                        <p:strVal val="visible"/>
                                      </p:to>
                                    </p:set>
                                    <p:animEffect transition="in" filter="fade">
                                      <p:cBhvr>
                                        <p:cTn id="115" dur="500"/>
                                        <p:tgtEl>
                                          <p:spTgt spid="77"/>
                                        </p:tgtEl>
                                      </p:cBhvr>
                                    </p:animEffect>
                                  </p:childTnLst>
                                </p:cTn>
                              </p:par>
                            </p:childTnLst>
                          </p:cTn>
                        </p:par>
                        <p:par>
                          <p:cTn id="116" fill="hold">
                            <p:stCondLst>
                              <p:cond delay="7950"/>
                            </p:stCondLst>
                            <p:childTnLst>
                              <p:par>
                                <p:cTn id="117" presetID="10" presetClass="entr" presetSubtype="0" fill="hold" grpId="0"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fade">
                                      <p:cBhvr>
                                        <p:cTn id="119" dur="500"/>
                                        <p:tgtEl>
                                          <p:spTgt spid="83"/>
                                        </p:tgtEl>
                                      </p:cBhvr>
                                    </p:animEffect>
                                  </p:childTnLst>
                                </p:cTn>
                              </p:par>
                            </p:childTnLst>
                          </p:cTn>
                        </p:par>
                        <p:par>
                          <p:cTn id="120" fill="hold">
                            <p:stCondLst>
                              <p:cond delay="8450"/>
                            </p:stCondLst>
                            <p:childTnLst>
                              <p:par>
                                <p:cTn id="121" presetID="10" presetClass="entr" presetSubtype="0" fill="hold"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500"/>
                                        <p:tgtEl>
                                          <p:spTgt spid="63"/>
                                        </p:tgtEl>
                                      </p:cBhvr>
                                    </p:animEffect>
                                  </p:childTnLst>
                                </p:cTn>
                              </p:par>
                            </p:childTnLst>
                          </p:cTn>
                        </p:par>
                        <p:par>
                          <p:cTn id="124" fill="hold">
                            <p:stCondLst>
                              <p:cond delay="8950"/>
                            </p:stCondLst>
                            <p:childTnLst>
                              <p:par>
                                <p:cTn id="125" presetID="10" presetClass="entr" presetSubtype="0"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500"/>
                                        <p:tgtEl>
                                          <p:spTgt spid="78"/>
                                        </p:tgtEl>
                                      </p:cBhvr>
                                    </p:animEffect>
                                  </p:childTnLst>
                                </p:cTn>
                              </p:par>
                            </p:childTnLst>
                          </p:cTn>
                        </p:par>
                        <p:par>
                          <p:cTn id="128" fill="hold">
                            <p:stCondLst>
                              <p:cond delay="9450"/>
                            </p:stCondLst>
                            <p:childTnLst>
                              <p:par>
                                <p:cTn id="129" presetID="10" presetClass="entr" presetSubtype="0" fill="hold" grpId="0" nodeType="afterEffect">
                                  <p:stCondLst>
                                    <p:cond delay="0"/>
                                  </p:stCondLst>
                                  <p:childTnLst>
                                    <p:set>
                                      <p:cBhvr>
                                        <p:cTn id="130" dur="1" fill="hold">
                                          <p:stCondLst>
                                            <p:cond delay="0"/>
                                          </p:stCondLst>
                                        </p:cTn>
                                        <p:tgtEl>
                                          <p:spTgt spid="82"/>
                                        </p:tgtEl>
                                        <p:attrNameLst>
                                          <p:attrName>style.visibility</p:attrName>
                                        </p:attrNameLst>
                                      </p:cBhvr>
                                      <p:to>
                                        <p:strVal val="visible"/>
                                      </p:to>
                                    </p:set>
                                    <p:animEffect transition="in" filter="fade">
                                      <p:cBhvr>
                                        <p:cTn id="131" dur="500"/>
                                        <p:tgtEl>
                                          <p:spTgt spid="82"/>
                                        </p:tgtEl>
                                      </p:cBhvr>
                                    </p:animEffect>
                                  </p:childTnLst>
                                </p:cTn>
                              </p:par>
                            </p:childTnLst>
                          </p:cTn>
                        </p:par>
                        <p:par>
                          <p:cTn id="132" fill="hold">
                            <p:stCondLst>
                              <p:cond delay="9950"/>
                            </p:stCondLst>
                            <p:childTnLst>
                              <p:par>
                                <p:cTn id="133" presetID="10" presetClass="entr" presetSubtype="0" fill="hold" nodeType="afterEffect">
                                  <p:stCondLst>
                                    <p:cond delay="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500"/>
                                        <p:tgtEl>
                                          <p:spTgt spid="66"/>
                                        </p:tgtEl>
                                      </p:cBhvr>
                                    </p:animEffect>
                                  </p:childTnLst>
                                </p:cTn>
                              </p:par>
                            </p:childTnLst>
                          </p:cTn>
                        </p:par>
                        <p:par>
                          <p:cTn id="136" fill="hold">
                            <p:stCondLst>
                              <p:cond delay="10450"/>
                            </p:stCondLst>
                            <p:childTnLst>
                              <p:par>
                                <p:cTn id="137" presetID="10" presetClass="entr" presetSubtype="0" fill="hold" grpId="0" nodeType="after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fade">
                                      <p:cBhvr>
                                        <p:cTn id="139" dur="500"/>
                                        <p:tgtEl>
                                          <p:spTgt spid="79"/>
                                        </p:tgtEl>
                                      </p:cBhvr>
                                    </p:animEffect>
                                  </p:childTnLst>
                                </p:cTn>
                              </p:par>
                            </p:childTnLst>
                          </p:cTn>
                        </p:par>
                        <p:par>
                          <p:cTn id="140" fill="hold">
                            <p:stCondLst>
                              <p:cond delay="10950"/>
                            </p:stCondLst>
                            <p:childTnLst>
                              <p:par>
                                <p:cTn id="141" presetID="10" presetClass="entr" presetSubtype="0" fill="hold" grpId="0" nodeType="afterEffect">
                                  <p:stCondLst>
                                    <p:cond delay="0"/>
                                  </p:stCondLst>
                                  <p:childTnLst>
                                    <p:set>
                                      <p:cBhvr>
                                        <p:cTn id="142" dur="1" fill="hold">
                                          <p:stCondLst>
                                            <p:cond delay="0"/>
                                          </p:stCondLst>
                                        </p:cTn>
                                        <p:tgtEl>
                                          <p:spTgt spid="86"/>
                                        </p:tgtEl>
                                        <p:attrNameLst>
                                          <p:attrName>style.visibility</p:attrName>
                                        </p:attrNameLst>
                                      </p:cBhvr>
                                      <p:to>
                                        <p:strVal val="visible"/>
                                      </p:to>
                                    </p:set>
                                    <p:animEffect transition="in" filter="fade">
                                      <p:cBhvr>
                                        <p:cTn id="143" dur="500"/>
                                        <p:tgtEl>
                                          <p:spTgt spid="86"/>
                                        </p:tgtEl>
                                      </p:cBhvr>
                                    </p:animEffect>
                                  </p:childTnLst>
                                </p:cTn>
                              </p:par>
                            </p:childTnLst>
                          </p:cTn>
                        </p:par>
                        <p:par>
                          <p:cTn id="144" fill="hold">
                            <p:stCondLst>
                              <p:cond delay="11450"/>
                            </p:stCondLst>
                            <p:childTnLst>
                              <p:par>
                                <p:cTn id="145" presetID="10" presetClass="entr" presetSubtype="0" fill="hold" nodeType="after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500"/>
                                        <p:tgtEl>
                                          <p:spTgt spid="69"/>
                                        </p:tgtEl>
                                      </p:cBhvr>
                                    </p:animEffect>
                                  </p:childTnLst>
                                </p:cTn>
                              </p:par>
                            </p:childTnLst>
                          </p:cTn>
                        </p:par>
                        <p:par>
                          <p:cTn id="148" fill="hold">
                            <p:stCondLst>
                              <p:cond delay="11950"/>
                            </p:stCondLst>
                            <p:childTnLst>
                              <p:par>
                                <p:cTn id="149" presetID="10" presetClass="entr" presetSubtype="0" fill="hold" grpId="0" nodeType="afterEffect">
                                  <p:stCondLst>
                                    <p:cond delay="0"/>
                                  </p:stCondLst>
                                  <p:childTnLst>
                                    <p:set>
                                      <p:cBhvr>
                                        <p:cTn id="150" dur="1" fill="hold">
                                          <p:stCondLst>
                                            <p:cond delay="0"/>
                                          </p:stCondLst>
                                        </p:cTn>
                                        <p:tgtEl>
                                          <p:spTgt spid="80"/>
                                        </p:tgtEl>
                                        <p:attrNameLst>
                                          <p:attrName>style.visibility</p:attrName>
                                        </p:attrNameLst>
                                      </p:cBhvr>
                                      <p:to>
                                        <p:strVal val="visible"/>
                                      </p:to>
                                    </p:set>
                                    <p:animEffect transition="in" filter="fade">
                                      <p:cBhvr>
                                        <p:cTn id="151" dur="500"/>
                                        <p:tgtEl>
                                          <p:spTgt spid="80"/>
                                        </p:tgtEl>
                                      </p:cBhvr>
                                    </p:animEffect>
                                  </p:childTnLst>
                                </p:cTn>
                              </p:par>
                            </p:childTnLst>
                          </p:cTn>
                        </p:par>
                        <p:par>
                          <p:cTn id="152" fill="hold">
                            <p:stCondLst>
                              <p:cond delay="12450"/>
                            </p:stCondLst>
                            <p:childTnLst>
                              <p:par>
                                <p:cTn id="153" presetID="10" presetClass="entr" presetSubtype="0" fill="hold" grpId="0" nodeType="afterEffect">
                                  <p:stCondLst>
                                    <p:cond delay="0"/>
                                  </p:stCondLst>
                                  <p:childTnLst>
                                    <p:set>
                                      <p:cBhvr>
                                        <p:cTn id="154" dur="1" fill="hold">
                                          <p:stCondLst>
                                            <p:cond delay="0"/>
                                          </p:stCondLst>
                                        </p:cTn>
                                        <p:tgtEl>
                                          <p:spTgt spid="87"/>
                                        </p:tgtEl>
                                        <p:attrNameLst>
                                          <p:attrName>style.visibility</p:attrName>
                                        </p:attrNameLst>
                                      </p:cBhvr>
                                      <p:to>
                                        <p:strVal val="visible"/>
                                      </p:to>
                                    </p:set>
                                    <p:animEffect transition="in" filter="fade">
                                      <p:cBhvr>
                                        <p:cTn id="155" dur="500"/>
                                        <p:tgtEl>
                                          <p:spTgt spid="87"/>
                                        </p:tgtEl>
                                      </p:cBhvr>
                                    </p:animEffect>
                                  </p:childTnLst>
                                </p:cTn>
                              </p:par>
                            </p:childTnLst>
                          </p:cTn>
                        </p:par>
                        <p:par>
                          <p:cTn id="156" fill="hold">
                            <p:stCondLst>
                              <p:cond delay="12950"/>
                            </p:stCondLst>
                            <p:childTnLst>
                              <p:par>
                                <p:cTn id="157" presetID="10" presetClass="entr" presetSubtype="0" fill="hold" nodeType="afterEffect">
                                  <p:stCondLst>
                                    <p:cond delay="0"/>
                                  </p:stCondLst>
                                  <p:childTnLst>
                                    <p:set>
                                      <p:cBhvr>
                                        <p:cTn id="158" dur="1" fill="hold">
                                          <p:stCondLst>
                                            <p:cond delay="0"/>
                                          </p:stCondLst>
                                        </p:cTn>
                                        <p:tgtEl>
                                          <p:spTgt spid="72"/>
                                        </p:tgtEl>
                                        <p:attrNameLst>
                                          <p:attrName>style.visibility</p:attrName>
                                        </p:attrNameLst>
                                      </p:cBhvr>
                                      <p:to>
                                        <p:strVal val="visible"/>
                                      </p:to>
                                    </p:set>
                                    <p:animEffect transition="in" filter="fade">
                                      <p:cBhvr>
                                        <p:cTn id="159" dur="500"/>
                                        <p:tgtEl>
                                          <p:spTgt spid="72"/>
                                        </p:tgtEl>
                                      </p:cBhvr>
                                    </p:animEffect>
                                  </p:childTnLst>
                                </p:cTn>
                              </p:par>
                            </p:childTnLst>
                          </p:cTn>
                        </p:par>
                        <p:par>
                          <p:cTn id="160" fill="hold">
                            <p:stCondLst>
                              <p:cond delay="13450"/>
                            </p:stCondLst>
                            <p:childTnLst>
                              <p:par>
                                <p:cTn id="161" presetID="10" presetClass="entr" presetSubtype="0" fill="hold" grpId="0" nodeType="after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0"/>
                                        <p:tgtEl>
                                          <p:spTgt spid="81"/>
                                        </p:tgtEl>
                                      </p:cBhvr>
                                    </p:animEffect>
                                  </p:childTnLst>
                                </p:cTn>
                              </p:par>
                            </p:childTnLst>
                          </p:cTn>
                        </p:par>
                        <p:par>
                          <p:cTn id="164" fill="hold">
                            <p:stCondLst>
                              <p:cond delay="13950"/>
                            </p:stCondLst>
                            <p:childTnLst>
                              <p:par>
                                <p:cTn id="165" presetID="10" presetClass="entr" presetSubtype="0" fill="hold" grpId="0" nodeType="afterEffect">
                                  <p:stCondLst>
                                    <p:cond delay="0"/>
                                  </p:stCondLst>
                                  <p:childTnLst>
                                    <p:set>
                                      <p:cBhvr>
                                        <p:cTn id="166" dur="1" fill="hold">
                                          <p:stCondLst>
                                            <p:cond delay="0"/>
                                          </p:stCondLst>
                                        </p:cTn>
                                        <p:tgtEl>
                                          <p:spTgt spid="88"/>
                                        </p:tgtEl>
                                        <p:attrNameLst>
                                          <p:attrName>style.visibility</p:attrName>
                                        </p:attrNameLst>
                                      </p:cBhvr>
                                      <p:to>
                                        <p:strVal val="visible"/>
                                      </p:to>
                                    </p:set>
                                    <p:animEffect transition="in" filter="fade">
                                      <p:cBhvr>
                                        <p:cTn id="167" dur="500"/>
                                        <p:tgtEl>
                                          <p:spTgt spid="88"/>
                                        </p:tgtEl>
                                      </p:cBhvr>
                                    </p:animEffect>
                                  </p:childTnLst>
                                </p:cTn>
                              </p:par>
                            </p:childTnLst>
                          </p:cTn>
                        </p:par>
                        <p:par>
                          <p:cTn id="168" fill="hold">
                            <p:stCondLst>
                              <p:cond delay="14450"/>
                            </p:stCondLst>
                            <p:childTnLst>
                              <p:par>
                                <p:cTn id="169" presetID="10" presetClass="entr" presetSubtype="0" fill="hold" nodeType="afterEffect">
                                  <p:stCondLst>
                                    <p:cond delay="0"/>
                                  </p:stCondLst>
                                  <p:childTnLst>
                                    <p:set>
                                      <p:cBhvr>
                                        <p:cTn id="170" dur="1" fill="hold">
                                          <p:stCondLst>
                                            <p:cond delay="0"/>
                                          </p:stCondLst>
                                        </p:cTn>
                                        <p:tgtEl>
                                          <p:spTgt spid="96"/>
                                        </p:tgtEl>
                                        <p:attrNameLst>
                                          <p:attrName>style.visibility</p:attrName>
                                        </p:attrNameLst>
                                      </p:cBhvr>
                                      <p:to>
                                        <p:strVal val="visible"/>
                                      </p:to>
                                    </p:set>
                                    <p:animEffect transition="in" filter="fade">
                                      <p:cBhvr>
                                        <p:cTn id="171" dur="500"/>
                                        <p:tgtEl>
                                          <p:spTgt spid="96"/>
                                        </p:tgtEl>
                                      </p:cBhvr>
                                    </p:animEffect>
                                  </p:childTnLst>
                                </p:cTn>
                              </p:par>
                            </p:childTnLst>
                          </p:cTn>
                        </p:par>
                        <p:par>
                          <p:cTn id="172" fill="hold">
                            <p:stCondLst>
                              <p:cond delay="14950"/>
                            </p:stCondLst>
                            <p:childTnLst>
                              <p:par>
                                <p:cTn id="173" presetID="10" presetClass="entr" presetSubtype="0" fill="hold" grpId="0" nodeType="afterEffect">
                                  <p:stCondLst>
                                    <p:cond delay="0"/>
                                  </p:stCondLst>
                                  <p:childTnLst>
                                    <p:set>
                                      <p:cBhvr>
                                        <p:cTn id="174" dur="1" fill="hold">
                                          <p:stCondLst>
                                            <p:cond delay="0"/>
                                          </p:stCondLst>
                                        </p:cTn>
                                        <p:tgtEl>
                                          <p:spTgt spid="102"/>
                                        </p:tgtEl>
                                        <p:attrNameLst>
                                          <p:attrName>style.visibility</p:attrName>
                                        </p:attrNameLst>
                                      </p:cBhvr>
                                      <p:to>
                                        <p:strVal val="visible"/>
                                      </p:to>
                                    </p:set>
                                    <p:animEffect transition="in" filter="fade">
                                      <p:cBhvr>
                                        <p:cTn id="175" dur="500"/>
                                        <p:tgtEl>
                                          <p:spTgt spid="102"/>
                                        </p:tgtEl>
                                      </p:cBhvr>
                                    </p:animEffect>
                                  </p:childTnLst>
                                </p:cTn>
                              </p:par>
                            </p:childTnLst>
                          </p:cTn>
                        </p:par>
                        <p:par>
                          <p:cTn id="176" fill="hold">
                            <p:stCondLst>
                              <p:cond delay="15450"/>
                            </p:stCondLst>
                            <p:childTnLst>
                              <p:par>
                                <p:cTn id="177" presetID="10" presetClass="entr" presetSubtype="0" fill="hold" grpId="0" nodeType="afterEffect">
                                  <p:stCondLst>
                                    <p:cond delay="0"/>
                                  </p:stCondLst>
                                  <p:childTnLst>
                                    <p:set>
                                      <p:cBhvr>
                                        <p:cTn id="178" dur="1" fill="hold">
                                          <p:stCondLst>
                                            <p:cond delay="0"/>
                                          </p:stCondLst>
                                        </p:cTn>
                                        <p:tgtEl>
                                          <p:spTgt spid="93"/>
                                        </p:tgtEl>
                                        <p:attrNameLst>
                                          <p:attrName>style.visibility</p:attrName>
                                        </p:attrNameLst>
                                      </p:cBhvr>
                                      <p:to>
                                        <p:strVal val="visible"/>
                                      </p:to>
                                    </p:set>
                                    <p:animEffect transition="in" filter="fade">
                                      <p:cBhvr>
                                        <p:cTn id="179" dur="500"/>
                                        <p:tgtEl>
                                          <p:spTgt spid="93"/>
                                        </p:tgtEl>
                                      </p:cBhvr>
                                    </p:animEffect>
                                  </p:childTnLst>
                                </p:cTn>
                              </p:par>
                            </p:childTnLst>
                          </p:cTn>
                        </p:par>
                        <p:par>
                          <p:cTn id="180" fill="hold">
                            <p:stCondLst>
                              <p:cond delay="15950"/>
                            </p:stCondLst>
                            <p:childTnLst>
                              <p:par>
                                <p:cTn id="181" presetID="10" presetClass="entr" presetSubtype="0" fill="hold"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fade">
                                      <p:cBhvr>
                                        <p:cTn id="183" dur="500"/>
                                        <p:tgtEl>
                                          <p:spTgt spid="99"/>
                                        </p:tgtEl>
                                      </p:cBhvr>
                                    </p:animEffect>
                                  </p:childTnLst>
                                </p:cTn>
                              </p:par>
                            </p:childTnLst>
                          </p:cTn>
                        </p:par>
                        <p:par>
                          <p:cTn id="184" fill="hold">
                            <p:stCondLst>
                              <p:cond delay="16450"/>
                            </p:stCondLst>
                            <p:childTnLst>
                              <p:par>
                                <p:cTn id="185" presetID="10" presetClass="entr" presetSubtype="0" fill="hold" grpId="0" nodeType="afterEffect">
                                  <p:stCondLst>
                                    <p:cond delay="0"/>
                                  </p:stCondLst>
                                  <p:childTnLst>
                                    <p:set>
                                      <p:cBhvr>
                                        <p:cTn id="186" dur="1" fill="hold">
                                          <p:stCondLst>
                                            <p:cond delay="0"/>
                                          </p:stCondLst>
                                        </p:cTn>
                                        <p:tgtEl>
                                          <p:spTgt spid="103"/>
                                        </p:tgtEl>
                                        <p:attrNameLst>
                                          <p:attrName>style.visibility</p:attrName>
                                        </p:attrNameLst>
                                      </p:cBhvr>
                                      <p:to>
                                        <p:strVal val="visible"/>
                                      </p:to>
                                    </p:set>
                                    <p:animEffect transition="in" filter="fade">
                                      <p:cBhvr>
                                        <p:cTn id="187" dur="500"/>
                                        <p:tgtEl>
                                          <p:spTgt spid="103"/>
                                        </p:tgtEl>
                                      </p:cBhvr>
                                    </p:animEffect>
                                  </p:childTnLst>
                                </p:cTn>
                              </p:par>
                            </p:childTnLst>
                          </p:cTn>
                        </p:par>
                        <p:par>
                          <p:cTn id="188" fill="hold">
                            <p:stCondLst>
                              <p:cond delay="16950"/>
                            </p:stCondLst>
                            <p:childTnLst>
                              <p:par>
                                <p:cTn id="189" presetID="10" presetClass="entr" presetSubtype="0" fill="hold" grpId="0" nodeType="afterEffect">
                                  <p:stCondLst>
                                    <p:cond delay="0"/>
                                  </p:stCondLst>
                                  <p:childTnLst>
                                    <p:set>
                                      <p:cBhvr>
                                        <p:cTn id="190" dur="1" fill="hold">
                                          <p:stCondLst>
                                            <p:cond delay="0"/>
                                          </p:stCondLst>
                                        </p:cTn>
                                        <p:tgtEl>
                                          <p:spTgt spid="94"/>
                                        </p:tgtEl>
                                        <p:attrNameLst>
                                          <p:attrName>style.visibility</p:attrName>
                                        </p:attrNameLst>
                                      </p:cBhvr>
                                      <p:to>
                                        <p:strVal val="visible"/>
                                      </p:to>
                                    </p:set>
                                    <p:animEffect transition="in" filter="fade">
                                      <p:cBhvr>
                                        <p:cTn id="19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p:bldP spid="36" grpId="1"/>
      <p:bldP spid="37" grpId="0"/>
      <p:bldP spid="37" grpId="1"/>
      <p:bldP spid="38" grpId="0"/>
      <p:bldP spid="38" grpId="1"/>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93" grpId="0"/>
      <p:bldP spid="94" grpId="0"/>
      <p:bldP spid="102" grpId="0"/>
      <p:bldP spid="1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3"/>
          <p:cNvGrpSpPr/>
          <p:nvPr/>
        </p:nvGrpSpPr>
        <p:grpSpPr>
          <a:xfrm>
            <a:off x="1881051" y="1668490"/>
            <a:ext cx="7093132" cy="643637"/>
            <a:chOff x="1881051" y="1498671"/>
            <a:chExt cx="7093132" cy="643637"/>
          </a:xfrm>
        </p:grpSpPr>
        <p:sp>
          <p:nvSpPr>
            <p:cNvPr id="36" name="Rounded Rectangle 35"/>
            <p:cNvSpPr/>
            <p:nvPr/>
          </p:nvSpPr>
          <p:spPr bwMode="auto">
            <a:xfrm>
              <a:off x="1881051" y="1498671"/>
              <a:ext cx="7093132" cy="643637"/>
            </a:xfrm>
            <a:prstGeom prst="roundRect">
              <a:avLst/>
            </a:prstGeom>
            <a:gradFill flip="none" rotWithShape="1">
              <a:gsLst>
                <a:gs pos="0">
                  <a:schemeClr val="bg1"/>
                </a:gs>
                <a:gs pos="100000">
                  <a:schemeClr val="tx1">
                    <a:lumMod val="65000"/>
                    <a:lumOff val="35000"/>
                    <a:alpha val="61000"/>
                  </a:scheme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a:outerShdw blurRad="50800" dist="38100" dir="2700000" algn="tl" rotWithShape="0">
                <a:prstClr val="black">
                  <a:alpha val="40000"/>
                </a:prstClr>
              </a:outerShdw>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sp>
          <p:nvSpPr>
            <p:cNvPr id="37" name="Rectangle 36"/>
            <p:cNvSpPr/>
            <p:nvPr/>
          </p:nvSpPr>
          <p:spPr>
            <a:xfrm>
              <a:off x="3775158" y="1594273"/>
              <a:ext cx="4467497" cy="452432"/>
            </a:xfrm>
            <a:prstGeom prst="rect">
              <a:avLst/>
            </a:prstGeom>
          </p:spPr>
          <p:txBody>
            <a:bodyPr wrap="square">
              <a:spAutoFit/>
            </a:bodyPr>
            <a:lstStyle/>
            <a:p>
              <a:pPr defTabSz="914363">
                <a:lnSpc>
                  <a:spcPct val="90000"/>
                </a:lnSpc>
                <a:buSzPct val="130000"/>
              </a:pPr>
              <a:r>
                <a:rPr lang="en-US" sz="1400" spc="-30" dirty="0" smtClean="0">
                  <a:gradFill flip="none" rotWithShape="1">
                    <a:gsLst>
                      <a:gs pos="0">
                        <a:schemeClr val="tx1">
                          <a:lumMod val="85000"/>
                          <a:lumOff val="15000"/>
                        </a:schemeClr>
                      </a:gs>
                      <a:gs pos="100000">
                        <a:schemeClr val="tx1"/>
                      </a:gs>
                    </a:gsLst>
                    <a:lin ang="5400000" scaled="1"/>
                    <a:tileRect/>
                  </a:gradFill>
                  <a:latin typeface="Segoe Semibold" pitchFamily="34" charset="0"/>
                </a:rPr>
                <a:t>Protect users from Web browsing threats </a:t>
              </a:r>
            </a:p>
            <a:p>
              <a:pPr defTabSz="914363">
                <a:lnSpc>
                  <a:spcPct val="90000"/>
                </a:lnSpc>
                <a:buSzPct val="130000"/>
              </a:pPr>
              <a:r>
                <a:rPr lang="en-US" sz="1200" dirty="0" smtClean="0">
                  <a:gradFill flip="none" rotWithShape="1">
                    <a:gsLst>
                      <a:gs pos="0">
                        <a:schemeClr val="tx1">
                          <a:lumMod val="85000"/>
                          <a:lumOff val="15000"/>
                        </a:schemeClr>
                      </a:gs>
                      <a:gs pos="100000">
                        <a:schemeClr val="tx1"/>
                      </a:gs>
                    </a:gsLst>
                    <a:lin ang="5400000" scaled="1"/>
                    <a:tileRect/>
                  </a:gradFill>
                </a:rPr>
                <a:t>(Web Client Protection)</a:t>
              </a:r>
            </a:p>
          </p:txBody>
        </p:sp>
      </p:grpSp>
      <p:grpSp>
        <p:nvGrpSpPr>
          <p:cNvPr id="4" name="Group 54"/>
          <p:cNvGrpSpPr/>
          <p:nvPr/>
        </p:nvGrpSpPr>
        <p:grpSpPr>
          <a:xfrm>
            <a:off x="1881051" y="2413943"/>
            <a:ext cx="7093132" cy="643637"/>
            <a:chOff x="1881051" y="2312052"/>
            <a:chExt cx="7093132" cy="643637"/>
          </a:xfrm>
        </p:grpSpPr>
        <p:sp>
          <p:nvSpPr>
            <p:cNvPr id="40" name="Rounded Rectangle 39"/>
            <p:cNvSpPr/>
            <p:nvPr/>
          </p:nvSpPr>
          <p:spPr bwMode="auto">
            <a:xfrm>
              <a:off x="1881051" y="2312052"/>
              <a:ext cx="7093132" cy="643637"/>
            </a:xfrm>
            <a:prstGeom prst="roundRect">
              <a:avLst/>
            </a:prstGeom>
            <a:gradFill flip="none" rotWithShape="1">
              <a:gsLst>
                <a:gs pos="0">
                  <a:schemeClr val="bg1"/>
                </a:gs>
                <a:gs pos="100000">
                  <a:schemeClr val="tx1">
                    <a:lumMod val="65000"/>
                    <a:lumOff val="35000"/>
                    <a:alpha val="61000"/>
                  </a:scheme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a:outerShdw blurRad="50800" dist="38100" dir="2700000" algn="tl" rotWithShape="0">
                <a:prstClr val="black">
                  <a:alpha val="40000"/>
                </a:prstClr>
              </a:outerShdw>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sp>
          <p:nvSpPr>
            <p:cNvPr id="41" name="Rectangle 40"/>
            <p:cNvSpPr/>
            <p:nvPr/>
          </p:nvSpPr>
          <p:spPr>
            <a:xfrm>
              <a:off x="4232363" y="2407654"/>
              <a:ext cx="4467497" cy="452432"/>
            </a:xfrm>
            <a:prstGeom prst="rect">
              <a:avLst/>
            </a:prstGeom>
          </p:spPr>
          <p:txBody>
            <a:bodyPr wrap="square">
              <a:spAutoFit/>
            </a:bodyPr>
            <a:lstStyle/>
            <a:p>
              <a:pPr defTabSz="914363">
                <a:lnSpc>
                  <a:spcPct val="90000"/>
                </a:lnSpc>
                <a:buSzPct val="130000"/>
              </a:pPr>
              <a:r>
                <a:rPr lang="en-US" sz="1400" spc="-30" dirty="0" smtClean="0">
                  <a:gradFill flip="none" rotWithShape="1">
                    <a:gsLst>
                      <a:gs pos="0">
                        <a:schemeClr val="tx1">
                          <a:lumMod val="85000"/>
                          <a:lumOff val="15000"/>
                        </a:schemeClr>
                      </a:gs>
                      <a:gs pos="100000">
                        <a:schemeClr val="tx1"/>
                      </a:gs>
                    </a:gsLst>
                    <a:lin ang="5400000" scaled="1"/>
                    <a:tileRect/>
                  </a:gradFill>
                  <a:latin typeface="Segoe Semibold" pitchFamily="34" charset="0"/>
                </a:rPr>
                <a:t>Protect desktops and servers from intrusion attempts </a:t>
              </a:r>
            </a:p>
            <a:p>
              <a:pPr defTabSz="914363">
                <a:lnSpc>
                  <a:spcPct val="90000"/>
                </a:lnSpc>
                <a:buSzPct val="130000"/>
              </a:pPr>
              <a:r>
                <a:rPr lang="en-US" sz="1200" dirty="0" smtClean="0">
                  <a:gradFill flip="none" rotWithShape="1">
                    <a:gsLst>
                      <a:gs pos="0">
                        <a:schemeClr val="tx1">
                          <a:lumMod val="85000"/>
                          <a:lumOff val="15000"/>
                        </a:schemeClr>
                      </a:gs>
                      <a:gs pos="100000">
                        <a:schemeClr val="tx1"/>
                      </a:gs>
                    </a:gsLst>
                    <a:lin ang="5400000" scaled="1"/>
                    <a:tileRect/>
                  </a:gradFill>
                </a:rPr>
                <a:t>(NIPS)</a:t>
              </a:r>
            </a:p>
          </p:txBody>
        </p:sp>
      </p:grpSp>
      <p:grpSp>
        <p:nvGrpSpPr>
          <p:cNvPr id="5" name="Group 55"/>
          <p:cNvGrpSpPr/>
          <p:nvPr/>
        </p:nvGrpSpPr>
        <p:grpSpPr>
          <a:xfrm>
            <a:off x="1881051" y="3159396"/>
            <a:ext cx="7093132" cy="643637"/>
            <a:chOff x="1881051" y="3125433"/>
            <a:chExt cx="7093132" cy="643637"/>
          </a:xfrm>
        </p:grpSpPr>
        <p:sp>
          <p:nvSpPr>
            <p:cNvPr id="43" name="Rounded Rectangle 42"/>
            <p:cNvSpPr/>
            <p:nvPr/>
          </p:nvSpPr>
          <p:spPr bwMode="auto">
            <a:xfrm>
              <a:off x="1881051" y="3125433"/>
              <a:ext cx="7093132" cy="643637"/>
            </a:xfrm>
            <a:prstGeom prst="roundRect">
              <a:avLst/>
            </a:prstGeom>
            <a:gradFill flip="none" rotWithShape="1">
              <a:gsLst>
                <a:gs pos="0">
                  <a:schemeClr val="bg1"/>
                </a:gs>
                <a:gs pos="100000">
                  <a:schemeClr val="tx1">
                    <a:lumMod val="65000"/>
                    <a:lumOff val="35000"/>
                    <a:alpha val="61000"/>
                  </a:scheme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a:outerShdw blurRad="50800" dist="38100" dir="2700000" algn="tl" rotWithShape="0">
                <a:prstClr val="black">
                  <a:alpha val="40000"/>
                </a:prstClr>
              </a:outerShdw>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sp>
          <p:nvSpPr>
            <p:cNvPr id="44" name="Rectangle 43"/>
            <p:cNvSpPr/>
            <p:nvPr/>
          </p:nvSpPr>
          <p:spPr>
            <a:xfrm>
              <a:off x="4493623" y="3221035"/>
              <a:ext cx="4467497" cy="452432"/>
            </a:xfrm>
            <a:prstGeom prst="rect">
              <a:avLst/>
            </a:prstGeom>
          </p:spPr>
          <p:txBody>
            <a:bodyPr wrap="square">
              <a:spAutoFit/>
            </a:bodyPr>
            <a:lstStyle/>
            <a:p>
              <a:pPr defTabSz="914363">
                <a:lnSpc>
                  <a:spcPct val="90000"/>
                </a:lnSpc>
                <a:buSzPct val="130000"/>
              </a:pPr>
              <a:r>
                <a:rPr lang="en-US" sz="1400" spc="-30" dirty="0" smtClean="0">
                  <a:gradFill flip="none" rotWithShape="1">
                    <a:gsLst>
                      <a:gs pos="0">
                        <a:schemeClr val="tx1">
                          <a:lumMod val="85000"/>
                          <a:lumOff val="15000"/>
                        </a:schemeClr>
                      </a:gs>
                      <a:gs pos="100000">
                        <a:schemeClr val="tx1"/>
                      </a:gs>
                    </a:gsLst>
                    <a:lin ang="5400000" scaled="1"/>
                    <a:tileRect/>
                  </a:gradFill>
                  <a:latin typeface="Segoe Semibold" pitchFamily="34" charset="0"/>
                </a:rPr>
                <a:t>Control Network Policy Access at the Edge </a:t>
              </a:r>
            </a:p>
            <a:p>
              <a:pPr defTabSz="914363">
                <a:lnSpc>
                  <a:spcPct val="90000"/>
                </a:lnSpc>
                <a:buSzPct val="130000"/>
              </a:pPr>
              <a:r>
                <a:rPr lang="en-US" sz="1200" dirty="0" smtClean="0">
                  <a:gradFill flip="none" rotWithShape="1">
                    <a:gsLst>
                      <a:gs pos="0">
                        <a:schemeClr val="tx1">
                          <a:lumMod val="85000"/>
                          <a:lumOff val="15000"/>
                        </a:schemeClr>
                      </a:gs>
                      <a:gs pos="100000">
                        <a:schemeClr val="tx1"/>
                      </a:gs>
                    </a:gsLst>
                    <a:lin ang="5400000" scaled="1"/>
                    <a:tileRect/>
                  </a:gradFill>
                </a:rPr>
                <a:t>(Firewall)</a:t>
              </a:r>
            </a:p>
          </p:txBody>
        </p:sp>
      </p:grpSp>
      <p:grpSp>
        <p:nvGrpSpPr>
          <p:cNvPr id="6" name="Group 56"/>
          <p:cNvGrpSpPr/>
          <p:nvPr/>
        </p:nvGrpSpPr>
        <p:grpSpPr>
          <a:xfrm>
            <a:off x="1881051" y="3904849"/>
            <a:ext cx="7093132" cy="643637"/>
            <a:chOff x="1881051" y="3938814"/>
            <a:chExt cx="7093132" cy="643637"/>
          </a:xfrm>
        </p:grpSpPr>
        <p:sp>
          <p:nvSpPr>
            <p:cNvPr id="46" name="Rounded Rectangle 45"/>
            <p:cNvSpPr/>
            <p:nvPr/>
          </p:nvSpPr>
          <p:spPr bwMode="auto">
            <a:xfrm>
              <a:off x="1881051" y="3938814"/>
              <a:ext cx="7093132" cy="643637"/>
            </a:xfrm>
            <a:prstGeom prst="roundRect">
              <a:avLst/>
            </a:prstGeom>
            <a:gradFill flip="none" rotWithShape="1">
              <a:gsLst>
                <a:gs pos="0">
                  <a:schemeClr val="bg1"/>
                </a:gs>
                <a:gs pos="100000">
                  <a:schemeClr val="tx1">
                    <a:lumMod val="65000"/>
                    <a:lumOff val="35000"/>
                    <a:alpha val="61000"/>
                  </a:scheme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a:outerShdw blurRad="50800" dist="38100" dir="2700000" algn="tl" rotWithShape="0">
                <a:prstClr val="black">
                  <a:alpha val="40000"/>
                </a:prstClr>
              </a:outerShdw>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sp>
          <p:nvSpPr>
            <p:cNvPr id="47" name="Rectangle 46"/>
            <p:cNvSpPr/>
            <p:nvPr/>
          </p:nvSpPr>
          <p:spPr>
            <a:xfrm>
              <a:off x="4493623" y="4034416"/>
              <a:ext cx="4467497" cy="452432"/>
            </a:xfrm>
            <a:prstGeom prst="rect">
              <a:avLst/>
            </a:prstGeom>
          </p:spPr>
          <p:txBody>
            <a:bodyPr wrap="square">
              <a:spAutoFit/>
            </a:bodyPr>
            <a:lstStyle/>
            <a:p>
              <a:pPr defTabSz="914363">
                <a:lnSpc>
                  <a:spcPct val="90000"/>
                </a:lnSpc>
                <a:buSzPct val="130000"/>
              </a:pPr>
              <a:r>
                <a:rPr lang="en-US" sz="1400" spc="-30" dirty="0" smtClean="0">
                  <a:gradFill flip="none" rotWithShape="1">
                    <a:gsLst>
                      <a:gs pos="0">
                        <a:schemeClr val="tx1">
                          <a:lumMod val="85000"/>
                          <a:lumOff val="15000"/>
                        </a:schemeClr>
                      </a:gs>
                      <a:gs pos="100000">
                        <a:schemeClr val="tx1"/>
                      </a:gs>
                    </a:gsLst>
                    <a:lin ang="5400000" scaled="1"/>
                    <a:tileRect/>
                  </a:gradFill>
                  <a:latin typeface="Segoe Semibold" pitchFamily="34" charset="0"/>
                </a:rPr>
                <a:t>Protect users from E-mail threats </a:t>
              </a:r>
            </a:p>
            <a:p>
              <a:pPr defTabSz="914363">
                <a:lnSpc>
                  <a:spcPct val="90000"/>
                </a:lnSpc>
                <a:buSzPct val="130000"/>
              </a:pPr>
              <a:r>
                <a:rPr lang="en-US" sz="1200" dirty="0" smtClean="0">
                  <a:gradFill flip="none" rotWithShape="1">
                    <a:gsLst>
                      <a:gs pos="0">
                        <a:schemeClr val="tx1">
                          <a:lumMod val="85000"/>
                          <a:lumOff val="15000"/>
                        </a:schemeClr>
                      </a:gs>
                      <a:gs pos="100000">
                        <a:schemeClr val="tx1"/>
                      </a:gs>
                    </a:gsLst>
                    <a:lin ang="5400000" scaled="1"/>
                    <a:tileRect/>
                  </a:gradFill>
                </a:rPr>
                <a:t>(E-mail Protection)</a:t>
              </a:r>
            </a:p>
          </p:txBody>
        </p:sp>
      </p:grpSp>
      <p:grpSp>
        <p:nvGrpSpPr>
          <p:cNvPr id="7" name="Group 57"/>
          <p:cNvGrpSpPr/>
          <p:nvPr/>
        </p:nvGrpSpPr>
        <p:grpSpPr>
          <a:xfrm>
            <a:off x="1881051" y="4650302"/>
            <a:ext cx="7093132" cy="643637"/>
            <a:chOff x="1881051" y="4752195"/>
            <a:chExt cx="7093132" cy="643637"/>
          </a:xfrm>
        </p:grpSpPr>
        <p:sp>
          <p:nvSpPr>
            <p:cNvPr id="49" name="Rounded Rectangle 48"/>
            <p:cNvSpPr/>
            <p:nvPr/>
          </p:nvSpPr>
          <p:spPr bwMode="auto">
            <a:xfrm>
              <a:off x="1881051" y="4752195"/>
              <a:ext cx="7093132" cy="643637"/>
            </a:xfrm>
            <a:prstGeom prst="roundRect">
              <a:avLst/>
            </a:prstGeom>
            <a:gradFill flip="none" rotWithShape="1">
              <a:gsLst>
                <a:gs pos="0">
                  <a:schemeClr val="bg1"/>
                </a:gs>
                <a:gs pos="100000">
                  <a:schemeClr val="tx1">
                    <a:lumMod val="65000"/>
                    <a:lumOff val="35000"/>
                    <a:alpha val="61000"/>
                  </a:scheme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a:outerShdw blurRad="50800" dist="38100" dir="2700000" algn="tl" rotWithShape="0">
                <a:prstClr val="black">
                  <a:alpha val="40000"/>
                </a:prstClr>
              </a:outerShdw>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sp>
          <p:nvSpPr>
            <p:cNvPr id="50" name="Rectangle 49"/>
            <p:cNvSpPr/>
            <p:nvPr/>
          </p:nvSpPr>
          <p:spPr>
            <a:xfrm>
              <a:off x="4232363" y="4847797"/>
              <a:ext cx="4467497" cy="452432"/>
            </a:xfrm>
            <a:prstGeom prst="rect">
              <a:avLst/>
            </a:prstGeom>
          </p:spPr>
          <p:txBody>
            <a:bodyPr wrap="square">
              <a:spAutoFit/>
            </a:bodyPr>
            <a:lstStyle/>
            <a:p>
              <a:pPr defTabSz="914363">
                <a:lnSpc>
                  <a:spcPct val="90000"/>
                </a:lnSpc>
                <a:buSzPct val="130000"/>
              </a:pPr>
              <a:r>
                <a:rPr lang="en-US" sz="1400" spc="-30" dirty="0" smtClean="0">
                  <a:gradFill flip="none" rotWithShape="1">
                    <a:gsLst>
                      <a:gs pos="0">
                        <a:schemeClr val="tx1">
                          <a:lumMod val="85000"/>
                          <a:lumOff val="15000"/>
                        </a:schemeClr>
                      </a:gs>
                      <a:gs pos="100000">
                        <a:schemeClr val="tx1"/>
                      </a:gs>
                    </a:gsLst>
                    <a:lin ang="5400000" scaled="1"/>
                    <a:tileRect/>
                  </a:gradFill>
                  <a:latin typeface="Segoe Semibold" pitchFamily="34" charset="0"/>
                </a:rPr>
                <a:t>Enable Users to Remotely Access Corporate Resources </a:t>
              </a:r>
            </a:p>
            <a:p>
              <a:pPr defTabSz="914363">
                <a:lnSpc>
                  <a:spcPct val="90000"/>
                </a:lnSpc>
                <a:buSzPct val="130000"/>
              </a:pPr>
              <a:r>
                <a:rPr lang="en-US" sz="1200" dirty="0" smtClean="0">
                  <a:gradFill flip="none" rotWithShape="1">
                    <a:gsLst>
                      <a:gs pos="0">
                        <a:schemeClr val="tx1">
                          <a:lumMod val="85000"/>
                          <a:lumOff val="15000"/>
                        </a:schemeClr>
                      </a:gs>
                      <a:gs pos="100000">
                        <a:schemeClr val="tx1"/>
                      </a:gs>
                    </a:gsLst>
                    <a:lin ang="5400000" scaled="1"/>
                    <a:tileRect/>
                  </a:gradFill>
                </a:rPr>
                <a:t>(VPN, Secure Web Publishing)</a:t>
              </a:r>
            </a:p>
          </p:txBody>
        </p:sp>
      </p:grpSp>
      <p:grpSp>
        <p:nvGrpSpPr>
          <p:cNvPr id="8" name="Group 58"/>
          <p:cNvGrpSpPr/>
          <p:nvPr/>
        </p:nvGrpSpPr>
        <p:grpSpPr>
          <a:xfrm>
            <a:off x="1881051" y="5395755"/>
            <a:ext cx="7093132" cy="643637"/>
            <a:chOff x="1881051" y="5565574"/>
            <a:chExt cx="7093132" cy="643637"/>
          </a:xfrm>
        </p:grpSpPr>
        <p:sp>
          <p:nvSpPr>
            <p:cNvPr id="52" name="Rounded Rectangle 51"/>
            <p:cNvSpPr/>
            <p:nvPr/>
          </p:nvSpPr>
          <p:spPr bwMode="auto">
            <a:xfrm>
              <a:off x="1881051" y="5565574"/>
              <a:ext cx="7093132" cy="643637"/>
            </a:xfrm>
            <a:prstGeom prst="roundRect">
              <a:avLst/>
            </a:prstGeom>
            <a:gradFill flip="none" rotWithShape="1">
              <a:gsLst>
                <a:gs pos="0">
                  <a:schemeClr val="bg1"/>
                </a:gs>
                <a:gs pos="100000">
                  <a:schemeClr val="tx1">
                    <a:lumMod val="65000"/>
                    <a:lumOff val="35000"/>
                    <a:alpha val="61000"/>
                  </a:scheme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a:outerShdw blurRad="50800" dist="38100" dir="2700000" algn="tl" rotWithShape="0">
                <a:prstClr val="black">
                  <a:alpha val="40000"/>
                </a:prstClr>
              </a:outerShdw>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sp>
          <p:nvSpPr>
            <p:cNvPr id="53" name="Rectangle 52"/>
            <p:cNvSpPr/>
            <p:nvPr/>
          </p:nvSpPr>
          <p:spPr>
            <a:xfrm>
              <a:off x="3775158" y="5744276"/>
              <a:ext cx="4467497" cy="286232"/>
            </a:xfrm>
            <a:prstGeom prst="rect">
              <a:avLst/>
            </a:prstGeom>
          </p:spPr>
          <p:txBody>
            <a:bodyPr wrap="square">
              <a:spAutoFit/>
            </a:bodyPr>
            <a:lstStyle/>
            <a:p>
              <a:pPr defTabSz="914363">
                <a:lnSpc>
                  <a:spcPct val="90000"/>
                </a:lnSpc>
                <a:buSzPct val="130000"/>
              </a:pPr>
              <a:r>
                <a:rPr lang="en-US" sz="1400" spc="-30" dirty="0" smtClean="0">
                  <a:gradFill flip="none" rotWithShape="1">
                    <a:gsLst>
                      <a:gs pos="0">
                        <a:schemeClr val="tx1">
                          <a:lumMod val="85000"/>
                          <a:lumOff val="15000"/>
                        </a:schemeClr>
                      </a:gs>
                      <a:gs pos="100000">
                        <a:schemeClr val="tx1"/>
                      </a:gs>
                    </a:gsLst>
                    <a:lin ang="5400000" scaled="1"/>
                    <a:tileRect/>
                  </a:gradFill>
                  <a:latin typeface="Segoe Semibold" pitchFamily="34" charset="0"/>
                </a:rPr>
                <a:t>Simplified Management &amp; Deployment</a:t>
              </a:r>
            </a:p>
          </p:txBody>
        </p:sp>
      </p:grpSp>
      <p:sp>
        <p:nvSpPr>
          <p:cNvPr id="2" name="Title 1"/>
          <p:cNvSpPr>
            <a:spLocks noGrp="1"/>
          </p:cNvSpPr>
          <p:nvPr>
            <p:ph type="title"/>
          </p:nvPr>
        </p:nvSpPr>
        <p:spPr>
          <a:xfrm>
            <a:off x="381000" y="230188"/>
            <a:ext cx="9285514" cy="1274195"/>
          </a:xfrm>
        </p:spPr>
        <p:txBody>
          <a:bodyPr/>
          <a:lstStyle/>
          <a:p>
            <a:r>
              <a:rPr lang="en-US" sz="4600" dirty="0" smtClean="0"/>
              <a:t/>
            </a:r>
            <a:br>
              <a:rPr lang="en-US" sz="4600" dirty="0" smtClean="0"/>
            </a:br>
            <a:r>
              <a:rPr lang="en-US" sz="4600" dirty="0" smtClean="0"/>
              <a:t>A Secure Web Gateway Solution</a:t>
            </a:r>
            <a:endParaRPr lang="en-US" sz="4600" dirty="0"/>
          </a:p>
        </p:txBody>
      </p:sp>
      <p:grpSp>
        <p:nvGrpSpPr>
          <p:cNvPr id="9" name="Group 54"/>
          <p:cNvGrpSpPr/>
          <p:nvPr/>
        </p:nvGrpSpPr>
        <p:grpSpPr>
          <a:xfrm>
            <a:off x="-496389" y="1501039"/>
            <a:ext cx="4756068" cy="4756068"/>
            <a:chOff x="9878539" y="-463138"/>
            <a:chExt cx="3224655" cy="3224655"/>
          </a:xfrm>
        </p:grpSpPr>
        <p:sp useBgFill="1">
          <p:nvSpPr>
            <p:cNvPr id="33" name="Rounded Rectangle 42"/>
            <p:cNvSpPr/>
            <p:nvPr/>
          </p:nvSpPr>
          <p:spPr bwMode="auto">
            <a:xfrm>
              <a:off x="9878539" y="-463138"/>
              <a:ext cx="3224655" cy="3224655"/>
            </a:xfrm>
            <a:prstGeom prst="ellipse">
              <a:avLst/>
            </a:prstGeom>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4" name="Rounded Rectangle 51"/>
            <p:cNvSpPr/>
            <p:nvPr/>
          </p:nvSpPr>
          <p:spPr bwMode="auto">
            <a:xfrm>
              <a:off x="9973541" y="-368136"/>
              <a:ext cx="3034652" cy="3034652"/>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ctr" defTabSz="914363">
                <a:lnSpc>
                  <a:spcPct val="90000"/>
                </a:lnSpc>
                <a:spcBef>
                  <a:spcPct val="20000"/>
                </a:spcBef>
                <a:buClr>
                  <a:srgbClr val="777777"/>
                </a:buClr>
              </a:pPr>
              <a:endParaRPr lang="en-US" sz="2000"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endParaRPr>
            </a:p>
          </p:txBody>
        </p:sp>
      </p:grpSp>
      <p:grpSp>
        <p:nvGrpSpPr>
          <p:cNvPr id="10" name="Group 73"/>
          <p:cNvGrpSpPr/>
          <p:nvPr/>
        </p:nvGrpSpPr>
        <p:grpSpPr>
          <a:xfrm>
            <a:off x="43903" y="2036933"/>
            <a:ext cx="3658850" cy="3673165"/>
            <a:chOff x="10479991" y="0"/>
            <a:chExt cx="1945905" cy="1953518"/>
          </a:xfrm>
        </p:grpSpPr>
        <p:grpSp>
          <p:nvGrpSpPr>
            <p:cNvPr id="11" name="Group 47"/>
            <p:cNvGrpSpPr/>
            <p:nvPr/>
          </p:nvGrpSpPr>
          <p:grpSpPr>
            <a:xfrm>
              <a:off x="10479991" y="0"/>
              <a:ext cx="1945905" cy="1953518"/>
              <a:chOff x="3568553" y="1634884"/>
              <a:chExt cx="1945905" cy="1953518"/>
            </a:xfrm>
            <a:effectLst>
              <a:outerShdw blurRad="63500" sx="102000" sy="102000" algn="ctr" rotWithShape="0">
                <a:prstClr val="black">
                  <a:alpha val="40000"/>
                </a:prstClr>
              </a:outerShdw>
            </a:effectLst>
          </p:grpSpPr>
          <p:sp>
            <p:nvSpPr>
              <p:cNvPr id="30" name="Freeform 5"/>
              <p:cNvSpPr>
                <a:spLocks/>
              </p:cNvSpPr>
              <p:nvPr/>
            </p:nvSpPr>
            <p:spPr bwMode="auto">
              <a:xfrm>
                <a:off x="3568553" y="1634884"/>
                <a:ext cx="975049" cy="1360791"/>
              </a:xfrm>
              <a:custGeom>
                <a:avLst/>
                <a:gdLst/>
                <a:ahLst/>
                <a:cxnLst>
                  <a:cxn ang="0">
                    <a:pos x="241" y="571"/>
                  </a:cxn>
                  <a:cxn ang="0">
                    <a:pos x="570" y="241"/>
                  </a:cxn>
                  <a:cxn ang="0">
                    <a:pos x="570" y="0"/>
                  </a:cxn>
                  <a:cxn ang="0">
                    <a:pos x="0" y="571"/>
                  </a:cxn>
                  <a:cxn ang="0">
                    <a:pos x="45" y="794"/>
                  </a:cxn>
                  <a:cxn ang="0">
                    <a:pos x="261" y="684"/>
                  </a:cxn>
                  <a:cxn ang="0">
                    <a:pos x="241" y="571"/>
                  </a:cxn>
                </a:cxnLst>
                <a:rect l="0" t="0" r="r" b="b"/>
                <a:pathLst>
                  <a:path w="570" h="794">
                    <a:moveTo>
                      <a:pt x="241" y="571"/>
                    </a:moveTo>
                    <a:cubicBezTo>
                      <a:pt x="241" y="389"/>
                      <a:pt x="388" y="241"/>
                      <a:pt x="570" y="241"/>
                    </a:cubicBezTo>
                    <a:cubicBezTo>
                      <a:pt x="570" y="0"/>
                      <a:pt x="570" y="0"/>
                      <a:pt x="570" y="0"/>
                    </a:cubicBezTo>
                    <a:cubicBezTo>
                      <a:pt x="255" y="1"/>
                      <a:pt x="0" y="256"/>
                      <a:pt x="0" y="571"/>
                    </a:cubicBezTo>
                    <a:cubicBezTo>
                      <a:pt x="0" y="650"/>
                      <a:pt x="16" y="726"/>
                      <a:pt x="45" y="794"/>
                    </a:cubicBezTo>
                    <a:cubicBezTo>
                      <a:pt x="261" y="684"/>
                      <a:pt x="261" y="684"/>
                      <a:pt x="261" y="684"/>
                    </a:cubicBezTo>
                    <a:cubicBezTo>
                      <a:pt x="248" y="649"/>
                      <a:pt x="241" y="611"/>
                      <a:pt x="241" y="571"/>
                    </a:cubicBezTo>
                    <a:close/>
                  </a:path>
                </a:pathLst>
              </a:cu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auto">
                  <a:lnSpc>
                    <a:spcPct val="100000"/>
                  </a:lnSpc>
                  <a:spcBef>
                    <a:spcPts val="0"/>
                  </a:spcBef>
                  <a:spcAft>
                    <a:spcPts val="0"/>
                  </a:spcAft>
                  <a:buClrTx/>
                  <a:buSzTx/>
                  <a:buFontTx/>
                  <a:buNone/>
                  <a:tabLst/>
                  <a:defRPr/>
                </a:pPr>
                <a:endParaRPr lang="en-US" sz="20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1" name="Freeform 6"/>
              <p:cNvSpPr>
                <a:spLocks/>
              </p:cNvSpPr>
              <p:nvPr/>
            </p:nvSpPr>
            <p:spPr bwMode="auto">
              <a:xfrm>
                <a:off x="4563358" y="1634884"/>
                <a:ext cx="951100" cy="1287235"/>
              </a:xfrm>
              <a:custGeom>
                <a:avLst/>
                <a:gdLst/>
                <a:ahLst/>
                <a:cxnLst>
                  <a:cxn ang="0">
                    <a:pos x="316" y="570"/>
                  </a:cxn>
                  <a:cxn ang="0">
                    <a:pos x="298" y="677"/>
                  </a:cxn>
                  <a:cxn ang="0">
                    <a:pos x="527" y="751"/>
                  </a:cxn>
                  <a:cxn ang="0">
                    <a:pos x="556" y="570"/>
                  </a:cxn>
                  <a:cxn ang="0">
                    <a:pos x="0" y="0"/>
                  </a:cxn>
                  <a:cxn ang="0">
                    <a:pos x="0" y="240"/>
                  </a:cxn>
                  <a:cxn ang="0">
                    <a:pos x="316" y="570"/>
                  </a:cxn>
                </a:cxnLst>
                <a:rect l="0" t="0" r="r" b="b"/>
                <a:pathLst>
                  <a:path w="556" h="751">
                    <a:moveTo>
                      <a:pt x="316" y="570"/>
                    </a:moveTo>
                    <a:cubicBezTo>
                      <a:pt x="316" y="607"/>
                      <a:pt x="310" y="643"/>
                      <a:pt x="298" y="677"/>
                    </a:cubicBezTo>
                    <a:cubicBezTo>
                      <a:pt x="527" y="751"/>
                      <a:pt x="527" y="751"/>
                      <a:pt x="527" y="751"/>
                    </a:cubicBezTo>
                    <a:cubicBezTo>
                      <a:pt x="546" y="694"/>
                      <a:pt x="556" y="633"/>
                      <a:pt x="556" y="570"/>
                    </a:cubicBezTo>
                    <a:cubicBezTo>
                      <a:pt x="556" y="259"/>
                      <a:pt x="309" y="7"/>
                      <a:pt x="0" y="0"/>
                    </a:cubicBezTo>
                    <a:cubicBezTo>
                      <a:pt x="0" y="240"/>
                      <a:pt x="0" y="240"/>
                      <a:pt x="0" y="240"/>
                    </a:cubicBezTo>
                    <a:cubicBezTo>
                      <a:pt x="176" y="248"/>
                      <a:pt x="316" y="392"/>
                      <a:pt x="316" y="570"/>
                    </a:cubicBezTo>
                    <a:close/>
                  </a:path>
                </a:pathLst>
              </a:cu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auto">
                  <a:lnSpc>
                    <a:spcPct val="1000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2" name="Freeform 7"/>
              <p:cNvSpPr>
                <a:spLocks/>
              </p:cNvSpPr>
              <p:nvPr/>
            </p:nvSpPr>
            <p:spPr bwMode="auto">
              <a:xfrm>
                <a:off x="3655794" y="2818627"/>
                <a:ext cx="1804695" cy="769775"/>
              </a:xfrm>
              <a:custGeom>
                <a:avLst/>
                <a:gdLst/>
                <a:ahLst/>
                <a:cxnLst>
                  <a:cxn ang="0">
                    <a:pos x="519" y="208"/>
                  </a:cxn>
                  <a:cxn ang="0">
                    <a:pos x="215" y="6"/>
                  </a:cxn>
                  <a:cxn ang="0">
                    <a:pos x="0" y="116"/>
                  </a:cxn>
                  <a:cxn ang="0">
                    <a:pos x="519" y="449"/>
                  </a:cxn>
                  <a:cxn ang="0">
                    <a:pos x="1055" y="74"/>
                  </a:cxn>
                  <a:cxn ang="0">
                    <a:pos x="826" y="0"/>
                  </a:cxn>
                  <a:cxn ang="0">
                    <a:pos x="519" y="208"/>
                  </a:cxn>
                </a:cxnLst>
                <a:rect l="0" t="0" r="r" b="b"/>
                <a:pathLst>
                  <a:path w="1055" h="449">
                    <a:moveTo>
                      <a:pt x="519" y="208"/>
                    </a:moveTo>
                    <a:cubicBezTo>
                      <a:pt x="382" y="208"/>
                      <a:pt x="265" y="125"/>
                      <a:pt x="215" y="6"/>
                    </a:cubicBezTo>
                    <a:cubicBezTo>
                      <a:pt x="0" y="116"/>
                      <a:pt x="0" y="116"/>
                      <a:pt x="0" y="116"/>
                    </a:cubicBezTo>
                    <a:cubicBezTo>
                      <a:pt x="90" y="312"/>
                      <a:pt x="289" y="449"/>
                      <a:pt x="519" y="449"/>
                    </a:cubicBezTo>
                    <a:cubicBezTo>
                      <a:pt x="765" y="449"/>
                      <a:pt x="975" y="293"/>
                      <a:pt x="1055" y="74"/>
                    </a:cubicBezTo>
                    <a:cubicBezTo>
                      <a:pt x="826" y="0"/>
                      <a:pt x="826" y="0"/>
                      <a:pt x="826" y="0"/>
                    </a:cubicBezTo>
                    <a:cubicBezTo>
                      <a:pt x="778" y="122"/>
                      <a:pt x="658" y="208"/>
                      <a:pt x="519" y="208"/>
                    </a:cubicBezTo>
                    <a:close/>
                  </a:path>
                </a:pathLst>
              </a:custGeom>
              <a:gradFill flip="none" rotWithShape="1">
                <a:gsLst>
                  <a:gs pos="0">
                    <a:schemeClr val="accent4">
                      <a:lumMod val="50000"/>
                    </a:schemeClr>
                  </a:gs>
                  <a:gs pos="50000">
                    <a:schemeClr val="accent4">
                      <a:lumMod val="75000"/>
                    </a:schemeClr>
                  </a:gs>
                  <a:gs pos="100000">
                    <a:schemeClr val="accent4"/>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auto">
                  <a:lnSpc>
                    <a:spcPct val="100000"/>
                  </a:lnSpc>
                  <a:spcBef>
                    <a:spcPts val="0"/>
                  </a:spcBef>
                  <a:spcAft>
                    <a:spcPts val="0"/>
                  </a:spcAft>
                  <a:buClrTx/>
                  <a:buSzTx/>
                  <a:buFontTx/>
                  <a:buNone/>
                  <a:tabLst/>
                  <a:defRPr/>
                </a:pPr>
                <a:endParaRPr lang="en-US"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grpSp>
        <p:sp>
          <p:nvSpPr>
            <p:cNvPr id="26" name="TextBox 25"/>
            <p:cNvSpPr txBox="1"/>
            <p:nvPr/>
          </p:nvSpPr>
          <p:spPr>
            <a:xfrm rot="17886529">
              <a:off x="10600855" y="411183"/>
              <a:ext cx="1072727" cy="74605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wrap="none" rtlCol="0">
              <a:prstTxWarp prst="textArchUp">
                <a:avLst/>
              </a:prstTxWarp>
              <a:spAutoFit/>
            </a:bodyPr>
            <a:lstStyle/>
            <a:p>
              <a:pPr lvl="0" algn="ctr">
                <a:defRPr/>
              </a:pPr>
              <a:r>
                <a:rPr lang="en-US" sz="2400" dirty="0" smtClean="0">
                  <a:solidFill>
                    <a:schemeClr val="bg1"/>
                  </a:solidFill>
                  <a:effectLst>
                    <a:outerShdw blurRad="38100" dist="38100" dir="2700000" algn="tl">
                      <a:srgbClr val="000000">
                        <a:alpha val="43137"/>
                      </a:srgbClr>
                    </a:outerShdw>
                  </a:effectLst>
                  <a:latin typeface="+mj-lt"/>
                  <a:cs typeface="Segoe UI" pitchFamily="34" charset="0"/>
                </a:rPr>
                <a:t>Comprehensive</a:t>
              </a:r>
            </a:p>
          </p:txBody>
        </p:sp>
        <p:sp>
          <p:nvSpPr>
            <p:cNvPr id="27" name="TextBox 26"/>
            <p:cNvSpPr txBox="1"/>
            <p:nvPr/>
          </p:nvSpPr>
          <p:spPr>
            <a:xfrm rot="3482516">
              <a:off x="11287480" y="381238"/>
              <a:ext cx="908754" cy="74605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wrap="none" rtlCol="0">
              <a:prstTxWarp prst="textArchUp">
                <a:avLst/>
              </a:prstTxWarp>
              <a:spAutoFit/>
            </a:bodyPr>
            <a:lstStyle/>
            <a:p>
              <a:pPr lvl="0" algn="ctr">
                <a:defRPr/>
              </a:pPr>
              <a:r>
                <a:rPr lang="en-US" sz="2400" dirty="0" smtClean="0">
                  <a:solidFill>
                    <a:schemeClr val="bg1"/>
                  </a:solidFill>
                  <a:effectLst>
                    <a:outerShdw blurRad="38100" dist="38100" dir="2700000" algn="tl">
                      <a:srgbClr val="000000">
                        <a:alpha val="43137"/>
                      </a:srgbClr>
                    </a:outerShdw>
                  </a:effectLst>
                  <a:latin typeface="+mj-lt"/>
                  <a:cs typeface="Segoe UI" pitchFamily="34" charset="0"/>
                </a:rPr>
                <a:t>Integrated</a:t>
              </a:r>
            </a:p>
          </p:txBody>
        </p:sp>
        <p:sp>
          <p:nvSpPr>
            <p:cNvPr id="28" name="TextBox 27"/>
            <p:cNvSpPr txBox="1"/>
            <p:nvPr/>
          </p:nvSpPr>
          <p:spPr>
            <a:xfrm>
              <a:off x="10895830" y="1009037"/>
              <a:ext cx="1163697" cy="74605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wrap="none" rtlCol="0">
              <a:prstTxWarp prst="textArchDown">
                <a:avLst/>
              </a:prstTxWarp>
              <a:spAutoFit/>
            </a:bodyPr>
            <a:lstStyle/>
            <a:p>
              <a:pPr lvl="0" algn="ctr">
                <a:defRPr/>
              </a:pPr>
              <a:r>
                <a:rPr lang="en-US" sz="2400" dirty="0" smtClean="0">
                  <a:solidFill>
                    <a:schemeClr val="bg1"/>
                  </a:solidFill>
                  <a:effectLst>
                    <a:outerShdw blurRad="38100" dist="38100" dir="2700000" algn="tl">
                      <a:srgbClr val="000000">
                        <a:alpha val="43137"/>
                      </a:srgbClr>
                    </a:outerShdw>
                  </a:effectLst>
                  <a:latin typeface="+mj-lt"/>
                  <a:cs typeface="Segoe UI" pitchFamily="34" charset="0"/>
                </a:rPr>
                <a:t>Simplified</a:t>
              </a:r>
            </a:p>
          </p:txBody>
        </p:sp>
        <p:sp>
          <p:nvSpPr>
            <p:cNvPr id="29" name="Oval 28"/>
            <p:cNvSpPr/>
            <p:nvPr/>
          </p:nvSpPr>
          <p:spPr bwMode="auto">
            <a:xfrm>
              <a:off x="10927883" y="455356"/>
              <a:ext cx="1045028" cy="1045028"/>
            </a:xfrm>
            <a:prstGeom prst="ellipse">
              <a:avLst/>
            </a:prstGeom>
            <a:gradFill flip="none" rotWithShape="1">
              <a:gsLst>
                <a:gs pos="0">
                  <a:srgbClr val="373737">
                    <a:lumMod val="95000"/>
                    <a:lumOff val="5000"/>
                  </a:srgbClr>
                </a:gs>
                <a:gs pos="81000">
                  <a:srgbClr val="373737">
                    <a:lumMod val="65000"/>
                    <a:lumOff val="35000"/>
                  </a:srgbClr>
                </a:gs>
                <a:gs pos="100000">
                  <a:srgbClr val="373737">
                    <a:lumMod val="65000"/>
                    <a:lumOff val="35000"/>
                  </a:srgbClr>
                </a:gs>
              </a:gsLst>
              <a:path path="circle">
                <a:fillToRect l="50000" t="50000" r="50000" b="50000"/>
              </a:path>
              <a:tileRect/>
            </a:gra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rPr>
                <a:t> </a:t>
              </a:r>
            </a:p>
          </p:txBody>
        </p:sp>
      </p:grpSp>
      <p:pic>
        <p:nvPicPr>
          <p:cNvPr id="35" name="Picture 2" descr="C:\Users\joel.sloss.ADVAIYA\Desktop\Logos\Forefront Threat Management Gateway 2010\Forefront Threat Management Gateway 2010 grid 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
            <a:ext cx="4191000" cy="803276"/>
          </a:xfrm>
          <a:prstGeom prst="rect">
            <a:avLst/>
          </a:prstGeom>
          <a:extLst/>
        </p:spPr>
      </p:pic>
    </p:spTree>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a:spLocks/>
          </p:cNvSpPr>
          <p:nvPr/>
        </p:nvSpPr>
        <p:spPr bwMode="auto">
          <a:xfrm rot="16200000">
            <a:off x="-241075" y="1538984"/>
            <a:ext cx="5326885" cy="4323229"/>
          </a:xfrm>
          <a:prstGeom prst="roundRect">
            <a:avLst>
              <a:gd name="adj" fmla="val 2406"/>
            </a:avLst>
          </a:prstGeom>
          <a:gradFill flip="none" rotWithShape="1">
            <a:gsLst>
              <a:gs pos="0">
                <a:schemeClr val="tx1">
                  <a:lumMod val="50000"/>
                  <a:lumOff val="50000"/>
                </a:schemeClr>
              </a:gs>
              <a:gs pos="100000">
                <a:sysClr val="windowText" lastClr="000000">
                  <a:alpha val="0"/>
                </a:sysClr>
              </a:gs>
            </a:gsLst>
            <a:lin ang="5400000" scaled="1"/>
            <a:tileRect/>
          </a:gradFill>
          <a:ln w="12700" cap="flat" cmpd="sng" algn="ctr">
            <a:gradFill>
              <a:gsLst>
                <a:gs pos="0">
                  <a:sysClr val="window" lastClr="FFFFFF"/>
                </a:gs>
                <a:gs pos="50000">
                  <a:sysClr val="window" lastClr="FFFFFF">
                    <a:alpha val="0"/>
                  </a:sysClr>
                </a:gs>
                <a:gs pos="100000">
                  <a:sysClr val="window" lastClr="FFFFFF">
                    <a:alpha val="0"/>
                  </a:sysClr>
                </a:gs>
              </a:gsLst>
              <a:lin ang="5400000" scaled="0"/>
            </a:gradFill>
            <a:prstDash val="solid"/>
          </a:ln>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sp>
        <p:nvSpPr>
          <p:cNvPr id="2" name="Title 1"/>
          <p:cNvSpPr>
            <a:spLocks noGrp="1"/>
          </p:cNvSpPr>
          <p:nvPr>
            <p:ph type="title"/>
          </p:nvPr>
        </p:nvSpPr>
        <p:spPr/>
        <p:txBody>
          <a:bodyPr/>
          <a:lstStyle/>
          <a:p>
            <a:r>
              <a:rPr lang="en-US" smtClean="0"/>
              <a:t>Secure Web Gateway Features</a:t>
            </a:r>
            <a:endParaRPr lang="en-US" dirty="0"/>
          </a:p>
        </p:txBody>
      </p:sp>
      <p:grpSp>
        <p:nvGrpSpPr>
          <p:cNvPr id="3" name="Group 23"/>
          <p:cNvGrpSpPr/>
          <p:nvPr/>
        </p:nvGrpSpPr>
        <p:grpSpPr>
          <a:xfrm>
            <a:off x="365761" y="1136467"/>
            <a:ext cx="8450927" cy="1254794"/>
            <a:chOff x="365761" y="1136467"/>
            <a:chExt cx="8450927" cy="1254794"/>
          </a:xfrm>
        </p:grpSpPr>
        <p:sp>
          <p:nvSpPr>
            <p:cNvPr id="14" name="Rounded Rectangle 13"/>
            <p:cNvSpPr/>
            <p:nvPr/>
          </p:nvSpPr>
          <p:spPr bwMode="auto">
            <a:xfrm rot="16200000">
              <a:off x="3963828" y="-2461600"/>
              <a:ext cx="1254794" cy="8450927"/>
            </a:xfrm>
            <a:prstGeom prst="roundRect">
              <a:avLst>
                <a:gd name="adj" fmla="val 5316"/>
              </a:avLst>
            </a:prstGeom>
            <a:gradFill flip="none" rotWithShape="1">
              <a:gsLst>
                <a:gs pos="0">
                  <a:schemeClr val="bg1">
                    <a:alpha val="39000"/>
                  </a:schemeClr>
                </a:gs>
                <a:gs pos="100000">
                  <a:sysClr val="windowText" lastClr="000000">
                    <a:alpha val="63000"/>
                  </a:sys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grpSp>
          <p:nvGrpSpPr>
            <p:cNvPr id="4" name="Group 37"/>
            <p:cNvGrpSpPr/>
            <p:nvPr/>
          </p:nvGrpSpPr>
          <p:grpSpPr>
            <a:xfrm>
              <a:off x="558001" y="1293517"/>
              <a:ext cx="2353463" cy="940232"/>
              <a:chOff x="-4903081" y="1732140"/>
              <a:chExt cx="5449231" cy="1083949"/>
            </a:xfrm>
          </p:grpSpPr>
          <p:sp>
            <p:nvSpPr>
              <p:cNvPr id="17" name="Rounded Rectangle 16"/>
              <p:cNvSpPr/>
              <p:nvPr/>
            </p:nvSpPr>
            <p:spPr bwMode="auto">
              <a:xfrm>
                <a:off x="-4903081" y="1732140"/>
                <a:ext cx="5449231" cy="1083949"/>
              </a:xfrm>
              <a:prstGeom prst="roundRect">
                <a:avLst>
                  <a:gd name="adj" fmla="val 15821"/>
                </a:avLst>
              </a:pr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8" name="Rounded Rectangle 17"/>
              <p:cNvSpPr/>
              <p:nvPr/>
            </p:nvSpPr>
            <p:spPr bwMode="auto">
              <a:xfrm>
                <a:off x="-4773527" y="1792606"/>
                <a:ext cx="5144109" cy="949993"/>
              </a:xfrm>
              <a:prstGeom prst="roundRect">
                <a:avLst>
                  <a:gd name="adj" fmla="val 15452"/>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ctr" defTabSz="914363">
                  <a:lnSpc>
                    <a:spcPct val="90000"/>
                  </a:lnSpc>
                  <a:spcBef>
                    <a:spcPct val="20000"/>
                  </a:spcBef>
                  <a:buClr>
                    <a:srgbClr val="777777"/>
                  </a:buClr>
                </a:pPr>
                <a:r>
                  <a:rPr lang="en-US" sz="2000"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rPr>
                  <a:t>Malware Inspection</a:t>
                </a:r>
              </a:p>
            </p:txBody>
          </p:sp>
        </p:grpSp>
        <p:sp>
          <p:nvSpPr>
            <p:cNvPr id="38" name="Rectangle 37"/>
            <p:cNvSpPr/>
            <p:nvPr/>
          </p:nvSpPr>
          <p:spPr>
            <a:xfrm>
              <a:off x="3043645" y="1321415"/>
              <a:ext cx="4572000" cy="951030"/>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a:spAutoFit/>
            </a:bodyPr>
            <a:lstStyle/>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Download scanning of files</a:t>
              </a:r>
            </a:p>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Integrated Microsoft AV/AM engine</a:t>
              </a:r>
            </a:p>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Inspection settings per rule</a:t>
              </a:r>
            </a:p>
          </p:txBody>
        </p:sp>
      </p:grpSp>
      <p:grpSp>
        <p:nvGrpSpPr>
          <p:cNvPr id="5" name="Group 24"/>
          <p:cNvGrpSpPr/>
          <p:nvPr/>
        </p:nvGrpSpPr>
        <p:grpSpPr>
          <a:xfrm>
            <a:off x="365761" y="2426368"/>
            <a:ext cx="8450927" cy="1254794"/>
            <a:chOff x="365761" y="2416249"/>
            <a:chExt cx="8450927" cy="1254794"/>
          </a:xfrm>
        </p:grpSpPr>
        <p:sp>
          <p:nvSpPr>
            <p:cNvPr id="13" name="Rounded Rectangle 12"/>
            <p:cNvSpPr/>
            <p:nvPr/>
          </p:nvSpPr>
          <p:spPr bwMode="auto">
            <a:xfrm rot="16200000">
              <a:off x="3963828" y="-1181818"/>
              <a:ext cx="1254794" cy="8450927"/>
            </a:xfrm>
            <a:prstGeom prst="roundRect">
              <a:avLst>
                <a:gd name="adj" fmla="val 5316"/>
              </a:avLst>
            </a:prstGeom>
            <a:gradFill flip="none" rotWithShape="1">
              <a:gsLst>
                <a:gs pos="0">
                  <a:schemeClr val="bg1">
                    <a:alpha val="39000"/>
                  </a:schemeClr>
                </a:gs>
                <a:gs pos="100000">
                  <a:sysClr val="windowText" lastClr="000000">
                    <a:alpha val="63000"/>
                  </a:sys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grpSp>
          <p:nvGrpSpPr>
            <p:cNvPr id="6" name="Group 37"/>
            <p:cNvGrpSpPr/>
            <p:nvPr/>
          </p:nvGrpSpPr>
          <p:grpSpPr>
            <a:xfrm>
              <a:off x="540584" y="2569323"/>
              <a:ext cx="2353463" cy="940232"/>
              <a:chOff x="-4903081" y="1732140"/>
              <a:chExt cx="5449231" cy="1083949"/>
            </a:xfrm>
          </p:grpSpPr>
          <p:sp>
            <p:nvSpPr>
              <p:cNvPr id="30" name="Rounded Rectangle 29"/>
              <p:cNvSpPr/>
              <p:nvPr/>
            </p:nvSpPr>
            <p:spPr bwMode="auto">
              <a:xfrm rot="10800000">
                <a:off x="-4903081" y="1732140"/>
                <a:ext cx="5449231" cy="1083949"/>
              </a:xfrm>
              <a:prstGeom prst="roundRect">
                <a:avLst>
                  <a:gd name="adj" fmla="val 15821"/>
                </a:avLst>
              </a:prstGeom>
              <a:gradFill flip="none" rotWithShape="1">
                <a:gsLst>
                  <a:gs pos="0">
                    <a:schemeClr val="accent2">
                      <a:lumMod val="50000"/>
                    </a:schemeClr>
                  </a:gs>
                  <a:gs pos="50000">
                    <a:schemeClr val="accent2">
                      <a:lumMod val="75000"/>
                    </a:schemeClr>
                  </a:gs>
                  <a:gs pos="100000">
                    <a:schemeClr val="accent2">
                      <a:lumMod val="60000"/>
                      <a:lumOff val="40000"/>
                    </a:schemeClr>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1" name="Rounded Rectangle 30"/>
              <p:cNvSpPr/>
              <p:nvPr/>
            </p:nvSpPr>
            <p:spPr bwMode="auto">
              <a:xfrm>
                <a:off x="-4773527" y="1792606"/>
                <a:ext cx="5144109" cy="949993"/>
              </a:xfrm>
              <a:prstGeom prst="roundRect">
                <a:avLst>
                  <a:gd name="adj" fmla="val 15452"/>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ctr" defTabSz="914363">
                  <a:lnSpc>
                    <a:spcPct val="90000"/>
                  </a:lnSpc>
                  <a:spcBef>
                    <a:spcPct val="20000"/>
                  </a:spcBef>
                  <a:buClr>
                    <a:srgbClr val="777777"/>
                  </a:buClr>
                </a:pPr>
                <a:r>
                  <a:rPr lang="en-US" sz="2000"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rPr>
                  <a:t>URL Filtering</a:t>
                </a:r>
              </a:p>
            </p:txBody>
          </p:sp>
        </p:grpSp>
        <p:sp>
          <p:nvSpPr>
            <p:cNvPr id="39" name="Rectangle 38"/>
            <p:cNvSpPr/>
            <p:nvPr/>
          </p:nvSpPr>
          <p:spPr>
            <a:xfrm>
              <a:off x="3043645" y="2720480"/>
              <a:ext cx="4572000" cy="646331"/>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a:spAutoFit/>
            </a:bodyPr>
            <a:lstStyle/>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URL category sets and exclusions</a:t>
              </a:r>
            </a:p>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Integrated with forward proxy </a:t>
              </a:r>
            </a:p>
          </p:txBody>
        </p:sp>
      </p:grpSp>
      <p:grpSp>
        <p:nvGrpSpPr>
          <p:cNvPr id="7" name="Group 25"/>
          <p:cNvGrpSpPr/>
          <p:nvPr/>
        </p:nvGrpSpPr>
        <p:grpSpPr>
          <a:xfrm>
            <a:off x="365761" y="3716269"/>
            <a:ext cx="8450927" cy="1254794"/>
            <a:chOff x="365761" y="3696031"/>
            <a:chExt cx="8450927" cy="1254794"/>
          </a:xfrm>
        </p:grpSpPr>
        <p:sp>
          <p:nvSpPr>
            <p:cNvPr id="12" name="Rounded Rectangle 11"/>
            <p:cNvSpPr/>
            <p:nvPr/>
          </p:nvSpPr>
          <p:spPr bwMode="auto">
            <a:xfrm rot="16200000">
              <a:off x="3963828" y="97964"/>
              <a:ext cx="1254794" cy="8450927"/>
            </a:xfrm>
            <a:prstGeom prst="roundRect">
              <a:avLst>
                <a:gd name="adj" fmla="val 5316"/>
              </a:avLst>
            </a:prstGeom>
            <a:gradFill flip="none" rotWithShape="1">
              <a:gsLst>
                <a:gs pos="0">
                  <a:schemeClr val="bg1">
                    <a:alpha val="39000"/>
                  </a:schemeClr>
                </a:gs>
                <a:gs pos="100000">
                  <a:sysClr val="windowText" lastClr="000000">
                    <a:alpha val="63000"/>
                  </a:sys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grpSp>
          <p:nvGrpSpPr>
            <p:cNvPr id="8" name="Group 37"/>
            <p:cNvGrpSpPr/>
            <p:nvPr/>
          </p:nvGrpSpPr>
          <p:grpSpPr>
            <a:xfrm>
              <a:off x="579772" y="3849483"/>
              <a:ext cx="2353463" cy="940232"/>
              <a:chOff x="-4903081" y="1732140"/>
              <a:chExt cx="5449231" cy="1083949"/>
            </a:xfrm>
          </p:grpSpPr>
          <p:sp>
            <p:nvSpPr>
              <p:cNvPr id="33" name="Rounded Rectangle 32"/>
              <p:cNvSpPr/>
              <p:nvPr/>
            </p:nvSpPr>
            <p:spPr bwMode="auto">
              <a:xfrm rot="10800000">
                <a:off x="-4903081" y="1732140"/>
                <a:ext cx="5449231" cy="1083949"/>
              </a:xfrm>
              <a:prstGeom prst="roundRect">
                <a:avLst>
                  <a:gd name="adj" fmla="val 15821"/>
                </a:avLst>
              </a:prstGeom>
              <a:gradFill flip="none" rotWithShape="1">
                <a:gsLst>
                  <a:gs pos="0">
                    <a:schemeClr val="accent4">
                      <a:lumMod val="50000"/>
                    </a:schemeClr>
                  </a:gs>
                  <a:gs pos="50000">
                    <a:schemeClr val="accent4">
                      <a:lumMod val="75000"/>
                    </a:schemeClr>
                  </a:gs>
                  <a:gs pos="100000">
                    <a:schemeClr val="accent4"/>
                  </a:gs>
                </a:gsLst>
                <a:path path="circle">
                  <a:fillToRect l="100000" t="100000"/>
                </a:path>
                <a:tileRect r="-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4" name="Rounded Rectangle 33"/>
              <p:cNvSpPr/>
              <p:nvPr/>
            </p:nvSpPr>
            <p:spPr bwMode="auto">
              <a:xfrm>
                <a:off x="-4773527" y="1792606"/>
                <a:ext cx="5144109" cy="949993"/>
              </a:xfrm>
              <a:prstGeom prst="roundRect">
                <a:avLst>
                  <a:gd name="adj" fmla="val 15452"/>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ctr" defTabSz="914363">
                  <a:lnSpc>
                    <a:spcPct val="90000"/>
                  </a:lnSpc>
                  <a:spcBef>
                    <a:spcPct val="20000"/>
                  </a:spcBef>
                  <a:buClr>
                    <a:srgbClr val="777777"/>
                  </a:buClr>
                </a:pPr>
                <a:r>
                  <a:rPr lang="en-US" sz="2000"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rPr>
                  <a:t>HTTPS Inspection</a:t>
                </a:r>
              </a:p>
            </p:txBody>
          </p:sp>
        </p:grpSp>
        <p:sp>
          <p:nvSpPr>
            <p:cNvPr id="40" name="Rectangle 39"/>
            <p:cNvSpPr/>
            <p:nvPr/>
          </p:nvSpPr>
          <p:spPr>
            <a:xfrm>
              <a:off x="3043645" y="4000262"/>
              <a:ext cx="5564778" cy="646331"/>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wrap="square">
              <a:spAutoFit/>
            </a:bodyPr>
            <a:lstStyle/>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URL filtering, malware scanning and IPS protection</a:t>
              </a:r>
            </a:p>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Firewall client notification to end users</a:t>
              </a:r>
            </a:p>
          </p:txBody>
        </p:sp>
      </p:grpSp>
      <p:grpSp>
        <p:nvGrpSpPr>
          <p:cNvPr id="9" name="Group 27"/>
          <p:cNvGrpSpPr/>
          <p:nvPr/>
        </p:nvGrpSpPr>
        <p:grpSpPr>
          <a:xfrm>
            <a:off x="365761" y="5006169"/>
            <a:ext cx="8450927" cy="1254794"/>
            <a:chOff x="379564" y="4984903"/>
            <a:chExt cx="8450927" cy="1254794"/>
          </a:xfrm>
        </p:grpSpPr>
        <p:sp>
          <p:nvSpPr>
            <p:cNvPr id="27" name="Rounded Rectangle 26"/>
            <p:cNvSpPr/>
            <p:nvPr/>
          </p:nvSpPr>
          <p:spPr bwMode="auto">
            <a:xfrm rot="16200000">
              <a:off x="3977631" y="1386836"/>
              <a:ext cx="1254794" cy="8450927"/>
            </a:xfrm>
            <a:prstGeom prst="roundRect">
              <a:avLst>
                <a:gd name="adj" fmla="val 5316"/>
              </a:avLst>
            </a:prstGeom>
            <a:gradFill flip="none" rotWithShape="1">
              <a:gsLst>
                <a:gs pos="0">
                  <a:schemeClr val="bg1">
                    <a:alpha val="39000"/>
                  </a:schemeClr>
                </a:gs>
                <a:gs pos="100000">
                  <a:sysClr val="windowText" lastClr="000000">
                    <a:alpha val="63000"/>
                  </a:sysClr>
                </a:gs>
              </a:gsLst>
              <a:lin ang="16200000" scaled="0"/>
              <a:tileRect/>
            </a:gradFill>
            <a:ln w="12700" cap="flat" cmpd="sng" algn="ctr">
              <a:gradFill>
                <a:gsLst>
                  <a:gs pos="0">
                    <a:schemeClr val="accent3"/>
                  </a:gs>
                  <a:gs pos="50000">
                    <a:sysClr val="window" lastClr="FFFFFF">
                      <a:alpha val="0"/>
                    </a:sysClr>
                  </a:gs>
                  <a:gs pos="100000">
                    <a:sysClr val="window" lastClr="FFFFFF">
                      <a:alpha val="0"/>
                    </a:sysClr>
                  </a:gs>
                </a:gsLst>
                <a:lin ang="5400000" scaled="0"/>
              </a:gradFill>
              <a:prstDash val="solid"/>
            </a:ln>
            <a:effectLst/>
          </p:spPr>
          <p:txBody>
            <a:bodyPr rtlCol="0" anchor="ctr"/>
            <a:lstStyle/>
            <a:p>
              <a:pPr>
                <a:defRPr/>
              </a:pPr>
              <a:endParaRPr lang="en-US" sz="1000" kern="0" dirty="0">
                <a:solidFill>
                  <a:prstClr val="black">
                    <a:lumMod val="75000"/>
                    <a:lumOff val="25000"/>
                  </a:prstClr>
                </a:solidFill>
                <a:latin typeface="Segoe UI" pitchFamily="34" charset="0"/>
                <a:cs typeface="Segoe UI" pitchFamily="34" charset="0"/>
              </a:endParaRPr>
            </a:p>
          </p:txBody>
        </p:sp>
        <p:grpSp>
          <p:nvGrpSpPr>
            <p:cNvPr id="10" name="Group 37"/>
            <p:cNvGrpSpPr/>
            <p:nvPr/>
          </p:nvGrpSpPr>
          <p:grpSpPr>
            <a:xfrm>
              <a:off x="605898" y="5155769"/>
              <a:ext cx="2353463" cy="940232"/>
              <a:chOff x="-4903081" y="1732140"/>
              <a:chExt cx="5449231" cy="1083949"/>
            </a:xfrm>
          </p:grpSpPr>
          <p:sp>
            <p:nvSpPr>
              <p:cNvPr id="36" name="Rounded Rectangle 35"/>
              <p:cNvSpPr/>
              <p:nvPr/>
            </p:nvSpPr>
            <p:spPr bwMode="auto">
              <a:xfrm>
                <a:off x="-4903081" y="1732140"/>
                <a:ext cx="5449231" cy="1083949"/>
              </a:xfrm>
              <a:prstGeom prst="roundRect">
                <a:avLst>
                  <a:gd name="adj" fmla="val 15821"/>
                </a:avLst>
              </a:prstGeom>
              <a:gradFill flip="none" rotWithShape="1">
                <a:gsLst>
                  <a:gs pos="0">
                    <a:schemeClr val="accent6">
                      <a:lumMod val="50000"/>
                    </a:schemeClr>
                  </a:gs>
                  <a:gs pos="50000">
                    <a:schemeClr val="accent6">
                      <a:lumMod val="75000"/>
                    </a:schemeClr>
                  </a:gs>
                  <a:gs pos="100000">
                    <a:schemeClr val="accent6">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7" name="Rounded Rectangle 36"/>
              <p:cNvSpPr/>
              <p:nvPr/>
            </p:nvSpPr>
            <p:spPr bwMode="auto">
              <a:xfrm>
                <a:off x="-4773527" y="1792606"/>
                <a:ext cx="5144109" cy="949993"/>
              </a:xfrm>
              <a:prstGeom prst="roundRect">
                <a:avLst>
                  <a:gd name="adj" fmla="val 15452"/>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ctr" defTabSz="914363">
                  <a:lnSpc>
                    <a:spcPct val="90000"/>
                  </a:lnSpc>
                  <a:spcBef>
                    <a:spcPct val="20000"/>
                  </a:spcBef>
                  <a:buClr>
                    <a:srgbClr val="777777"/>
                  </a:buClr>
                </a:pPr>
                <a:r>
                  <a:rPr lang="en-US" sz="2000"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rPr>
                  <a:t>Logging &amp; Reporting</a:t>
                </a:r>
              </a:p>
            </p:txBody>
          </p:sp>
        </p:grpSp>
        <p:sp>
          <p:nvSpPr>
            <p:cNvPr id="41" name="Rectangle 40"/>
            <p:cNvSpPr/>
            <p:nvPr/>
          </p:nvSpPr>
          <p:spPr>
            <a:xfrm>
              <a:off x="3043645" y="5174958"/>
              <a:ext cx="4572000" cy="951030"/>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a:spAutoFit/>
            </a:bodyPr>
            <a:lstStyle/>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New log fields with URL/Malware info</a:t>
              </a:r>
            </a:p>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SQL Server Reporting Services</a:t>
              </a:r>
            </a:p>
            <a:p>
              <a:pPr marL="225425" lvl="0" indent="-225425" defTabSz="914363">
                <a:lnSpc>
                  <a:spcPct val="90000"/>
                </a:lnSpc>
                <a:spcBef>
                  <a:spcPct val="20000"/>
                </a:spcBef>
                <a:buSzPct val="130000"/>
                <a:buFont typeface="Arial" pitchFamily="34" charset="0"/>
                <a:buChar char="•"/>
              </a:pPr>
              <a:r>
                <a:rPr lang="en-US" dirty="0" smtClean="0">
                  <a:gradFill flip="none" rotWithShape="1">
                    <a:gsLst>
                      <a:gs pos="0">
                        <a:schemeClr val="tx1">
                          <a:lumMod val="85000"/>
                          <a:lumOff val="15000"/>
                        </a:schemeClr>
                      </a:gs>
                      <a:gs pos="100000">
                        <a:schemeClr val="tx1"/>
                      </a:gs>
                    </a:gsLst>
                    <a:lin ang="5400000" scaled="1"/>
                    <a:tileRect/>
                  </a:gradFill>
                </a:rPr>
                <a:t>Customizable reports</a:t>
              </a:r>
            </a:p>
          </p:txBody>
        </p:sp>
      </p:grpSp>
    </p:spTree>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lvl="0"/>
            <a:r>
              <a:rPr lang="en-US" dirty="0"/>
              <a:t>Managing security in modern Windows based Automation System </a:t>
            </a:r>
            <a:r>
              <a:rPr lang="en-US" dirty="0" smtClean="0"/>
              <a:t>environment</a:t>
            </a:r>
            <a:endParaRPr lang="de-DE" dirty="0"/>
          </a:p>
        </p:txBody>
      </p:sp>
      <p:sp>
        <p:nvSpPr>
          <p:cNvPr id="3" name="Content Placeholder 2"/>
          <p:cNvSpPr>
            <a:spLocks noGrp="1"/>
          </p:cNvSpPr>
          <p:nvPr>
            <p:ph idx="1"/>
          </p:nvPr>
        </p:nvSpPr>
        <p:spPr>
          <a:xfrm>
            <a:off x="381000" y="1412875"/>
            <a:ext cx="8382000" cy="6217087"/>
          </a:xfrm>
        </p:spPr>
        <p:txBody>
          <a:bodyPr/>
          <a:lstStyle/>
          <a:p>
            <a:r>
              <a:rPr lang="de-DE" sz="2800" dirty="0" smtClean="0"/>
              <a:t>Windows Embedded </a:t>
            </a:r>
            <a:r>
              <a:rPr lang="de-DE" sz="2800" dirty="0"/>
              <a:t>Device </a:t>
            </a:r>
            <a:r>
              <a:rPr lang="de-DE" sz="2800" dirty="0" smtClean="0"/>
              <a:t>Manager 2011</a:t>
            </a:r>
          </a:p>
          <a:p>
            <a:pPr lvl="1"/>
            <a:r>
              <a:rPr lang="de-DE" sz="2400" dirty="0" smtClean="0"/>
              <a:t>New product based on Microsoft System Center Configuration Manager.</a:t>
            </a:r>
          </a:p>
          <a:p>
            <a:pPr lvl="1"/>
            <a:endParaRPr lang="de-DE" sz="2400" dirty="0"/>
          </a:p>
          <a:p>
            <a:pPr lvl="1"/>
            <a:endParaRPr lang="de-DE" sz="2400" dirty="0" smtClean="0"/>
          </a:p>
          <a:p>
            <a:pPr lvl="1"/>
            <a:endParaRPr lang="de-DE" sz="2400" dirty="0" smtClean="0"/>
          </a:p>
          <a:p>
            <a:pPr lvl="1"/>
            <a:endParaRPr lang="de-DE" sz="2400" dirty="0"/>
          </a:p>
          <a:p>
            <a:pPr lvl="1"/>
            <a:endParaRPr lang="de-DE" sz="2400" dirty="0" smtClean="0"/>
          </a:p>
          <a:p>
            <a:r>
              <a:rPr lang="de-DE" sz="2800" dirty="0" smtClean="0"/>
              <a:t>Use the differential VHD to always boot from a secure image</a:t>
            </a:r>
          </a:p>
          <a:p>
            <a:r>
              <a:rPr lang="de-DE" sz="2800" dirty="0" smtClean="0"/>
              <a:t>Ask your vendor to use Windows Server Core to reduce the number of required patches by approx. 59%</a:t>
            </a:r>
            <a:endParaRPr lang="de-DE" sz="2800" dirty="0"/>
          </a:p>
          <a:p>
            <a:endParaRPr lang="de-DE" sz="2800" dirty="0"/>
          </a:p>
          <a:p>
            <a:endParaRPr lang="de-DE" sz="2800"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16</a:t>
            </a:fld>
            <a:endParaRPr lang="en-US"/>
          </a:p>
        </p:txBody>
      </p:sp>
      <p:grpSp>
        <p:nvGrpSpPr>
          <p:cNvPr id="29" name="Group 28"/>
          <p:cNvGrpSpPr/>
          <p:nvPr/>
        </p:nvGrpSpPr>
        <p:grpSpPr>
          <a:xfrm>
            <a:off x="4561443" y="2362200"/>
            <a:ext cx="4411108" cy="2003254"/>
            <a:chOff x="838200" y="3293947"/>
            <a:chExt cx="6375230" cy="3571665"/>
          </a:xfrm>
        </p:grpSpPr>
        <p:sp>
          <p:nvSpPr>
            <p:cNvPr id="5" name="Rounded Rectangle 4"/>
            <p:cNvSpPr/>
            <p:nvPr/>
          </p:nvSpPr>
          <p:spPr>
            <a:xfrm>
              <a:off x="838200" y="3908427"/>
              <a:ext cx="2073870" cy="2957185"/>
            </a:xfrm>
            <a:prstGeom prst="roundRect">
              <a:avLst>
                <a:gd name="adj" fmla="val 5525"/>
              </a:avLst>
            </a:prstGeom>
            <a:gradFill flip="none" rotWithShape="1">
              <a:gsLst>
                <a:gs pos="0">
                  <a:schemeClr val="accent1">
                    <a:lumMod val="20000"/>
                    <a:lumOff val="80000"/>
                  </a:schemeClr>
                </a:gs>
                <a:gs pos="100000">
                  <a:schemeClr val="accent1"/>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dirty="0" smtClean="0"/>
            </a:p>
          </p:txBody>
        </p:sp>
        <p:sp>
          <p:nvSpPr>
            <p:cNvPr id="6" name="Rounded Rectangle 5"/>
            <p:cNvSpPr/>
            <p:nvPr/>
          </p:nvSpPr>
          <p:spPr>
            <a:xfrm>
              <a:off x="2988880" y="3908427"/>
              <a:ext cx="2073870" cy="2957185"/>
            </a:xfrm>
            <a:prstGeom prst="roundRect">
              <a:avLst>
                <a:gd name="adj" fmla="val 5525"/>
              </a:avLst>
            </a:prstGeom>
            <a:gradFill flip="none" rotWithShape="1">
              <a:gsLst>
                <a:gs pos="0">
                  <a:schemeClr val="accent1">
                    <a:lumMod val="20000"/>
                    <a:lumOff val="80000"/>
                  </a:schemeClr>
                </a:gs>
                <a:gs pos="100000">
                  <a:schemeClr val="accent1"/>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dirty="0" smtClean="0"/>
            </a:p>
          </p:txBody>
        </p:sp>
        <p:sp>
          <p:nvSpPr>
            <p:cNvPr id="7" name="Rounded Rectangle 6"/>
            <p:cNvSpPr/>
            <p:nvPr/>
          </p:nvSpPr>
          <p:spPr>
            <a:xfrm>
              <a:off x="5139560" y="3908427"/>
              <a:ext cx="2073870" cy="2957185"/>
            </a:xfrm>
            <a:prstGeom prst="roundRect">
              <a:avLst>
                <a:gd name="adj" fmla="val 5525"/>
              </a:avLst>
            </a:prstGeom>
            <a:gradFill flip="none" rotWithShape="1">
              <a:gsLst>
                <a:gs pos="0">
                  <a:schemeClr val="accent1">
                    <a:lumMod val="20000"/>
                    <a:lumOff val="80000"/>
                  </a:schemeClr>
                </a:gs>
                <a:gs pos="100000">
                  <a:schemeClr val="accent1"/>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dirty="0" smtClean="0"/>
            </a:p>
          </p:txBody>
        </p:sp>
        <p:sp>
          <p:nvSpPr>
            <p:cNvPr id="9" name="Rounded Rectangle 8"/>
            <p:cNvSpPr/>
            <p:nvPr/>
          </p:nvSpPr>
          <p:spPr>
            <a:xfrm>
              <a:off x="915010" y="4754809"/>
              <a:ext cx="1920250" cy="587504"/>
            </a:xfrm>
            <a:prstGeom prst="roundRect">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a:t>
              </a:r>
              <a:r>
                <a:rPr lang="en-US" sz="1100" dirty="0" smtClean="0">
                  <a:solidFill>
                    <a:schemeClr val="tx1">
                      <a:lumMod val="65000"/>
                      <a:lumOff val="35000"/>
                    </a:schemeClr>
                  </a:solidFill>
                </a:rPr>
                <a:t>XP</a:t>
              </a:r>
              <a:br>
                <a:rPr lang="en-US" sz="1100" dirty="0" smtClean="0">
                  <a:solidFill>
                    <a:schemeClr val="tx1">
                      <a:lumMod val="65000"/>
                      <a:lumOff val="35000"/>
                    </a:schemeClr>
                  </a:solidFill>
                </a:rPr>
              </a:br>
              <a:r>
                <a:rPr lang="en-US" sz="1100" dirty="0" smtClean="0">
                  <a:solidFill>
                    <a:schemeClr val="tx1">
                      <a:lumMod val="65000"/>
                      <a:lumOff val="35000"/>
                    </a:schemeClr>
                  </a:solidFill>
                </a:rPr>
                <a:t>Embedded</a:t>
              </a:r>
              <a:endParaRPr lang="en-US" sz="1100" dirty="0">
                <a:solidFill>
                  <a:schemeClr val="tx1">
                    <a:lumMod val="65000"/>
                    <a:lumOff val="35000"/>
                  </a:schemeClr>
                </a:solidFill>
              </a:endParaRPr>
            </a:p>
          </p:txBody>
        </p:sp>
        <p:sp>
          <p:nvSpPr>
            <p:cNvPr id="10" name="Rounded Rectangle 9"/>
            <p:cNvSpPr/>
            <p:nvPr/>
          </p:nvSpPr>
          <p:spPr>
            <a:xfrm>
              <a:off x="915010" y="5480609"/>
              <a:ext cx="1920250" cy="587504"/>
            </a:xfrm>
            <a:prstGeom prst="roundRect">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Embedded </a:t>
              </a:r>
            </a:p>
            <a:p>
              <a:pPr algn="ctr">
                <a:lnSpc>
                  <a:spcPct val="90000"/>
                </a:lnSpc>
              </a:pPr>
              <a:r>
                <a:rPr lang="en-US" sz="1100" dirty="0">
                  <a:solidFill>
                    <a:schemeClr val="tx1">
                      <a:lumMod val="65000"/>
                      <a:lumOff val="35000"/>
                    </a:schemeClr>
                  </a:solidFill>
                </a:rPr>
                <a:t>Standard 2009</a:t>
              </a:r>
            </a:p>
          </p:txBody>
        </p:sp>
        <p:sp>
          <p:nvSpPr>
            <p:cNvPr id="11" name="Rounded Rectangle 10"/>
            <p:cNvSpPr/>
            <p:nvPr/>
          </p:nvSpPr>
          <p:spPr>
            <a:xfrm>
              <a:off x="915010" y="6206409"/>
              <a:ext cx="1920250" cy="587504"/>
            </a:xfrm>
            <a:prstGeom prst="roundRect">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a:t>
              </a:r>
              <a:r>
                <a:rPr lang="en-US" sz="1100" dirty="0" smtClean="0">
                  <a:solidFill>
                    <a:schemeClr val="tx1">
                      <a:lumMod val="65000"/>
                      <a:lumOff val="35000"/>
                    </a:schemeClr>
                  </a:solidFill>
                </a:rPr>
                <a:t>Embedded</a:t>
              </a:r>
              <a:br>
                <a:rPr lang="en-US" sz="1100" dirty="0" smtClean="0">
                  <a:solidFill>
                    <a:schemeClr val="tx1">
                      <a:lumMod val="65000"/>
                      <a:lumOff val="35000"/>
                    </a:schemeClr>
                  </a:solidFill>
                </a:rPr>
              </a:br>
              <a:r>
                <a:rPr lang="en-US" sz="1100" dirty="0" smtClean="0">
                  <a:solidFill>
                    <a:schemeClr val="tx1">
                      <a:lumMod val="65000"/>
                      <a:lumOff val="35000"/>
                    </a:schemeClr>
                  </a:solidFill>
                </a:rPr>
                <a:t>Standard </a:t>
              </a:r>
              <a:r>
                <a:rPr lang="en-US" sz="1100" dirty="0">
                  <a:solidFill>
                    <a:schemeClr val="tx1">
                      <a:lumMod val="65000"/>
                      <a:lumOff val="35000"/>
                    </a:schemeClr>
                  </a:solidFill>
                </a:rPr>
                <a:t>7</a:t>
              </a:r>
            </a:p>
          </p:txBody>
        </p:sp>
        <p:sp>
          <p:nvSpPr>
            <p:cNvPr id="12" name="Rounded Rectangle 11"/>
            <p:cNvSpPr/>
            <p:nvPr/>
          </p:nvSpPr>
          <p:spPr>
            <a:xfrm>
              <a:off x="3065690" y="4766249"/>
              <a:ext cx="1920250" cy="587504"/>
            </a:xfrm>
            <a:prstGeom prst="roundRect">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a:t>
              </a:r>
              <a:r>
                <a:rPr lang="en-US" sz="1100" dirty="0" smtClean="0">
                  <a:solidFill>
                    <a:schemeClr val="tx1">
                      <a:lumMod val="65000"/>
                      <a:lumOff val="35000"/>
                    </a:schemeClr>
                  </a:solidFill>
                </a:rPr>
                <a:t>XP</a:t>
              </a:r>
              <a:br>
                <a:rPr lang="en-US" sz="1100" dirty="0" smtClean="0">
                  <a:solidFill>
                    <a:schemeClr val="tx1">
                      <a:lumMod val="65000"/>
                      <a:lumOff val="35000"/>
                    </a:schemeClr>
                  </a:solidFill>
                </a:rPr>
              </a:br>
              <a:r>
                <a:rPr lang="en-US" sz="1100" dirty="0" smtClean="0">
                  <a:solidFill>
                    <a:schemeClr val="tx1">
                      <a:lumMod val="65000"/>
                      <a:lumOff val="35000"/>
                    </a:schemeClr>
                  </a:solidFill>
                </a:rPr>
                <a:t>Embedded</a:t>
              </a:r>
              <a:endParaRPr lang="en-US" sz="1100" dirty="0">
                <a:solidFill>
                  <a:schemeClr val="tx1">
                    <a:lumMod val="65000"/>
                    <a:lumOff val="35000"/>
                  </a:schemeClr>
                </a:solidFill>
              </a:endParaRPr>
            </a:p>
          </p:txBody>
        </p:sp>
        <p:sp>
          <p:nvSpPr>
            <p:cNvPr id="13" name="Rounded Rectangle 12"/>
            <p:cNvSpPr/>
            <p:nvPr/>
          </p:nvSpPr>
          <p:spPr>
            <a:xfrm>
              <a:off x="3065690" y="5492049"/>
              <a:ext cx="1920250" cy="587504"/>
            </a:xfrm>
            <a:prstGeom prst="roundRect">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a:t>
              </a:r>
              <a:r>
                <a:rPr lang="en-US" sz="1100" dirty="0" smtClean="0">
                  <a:solidFill>
                    <a:schemeClr val="tx1">
                      <a:lumMod val="65000"/>
                      <a:lumOff val="35000"/>
                    </a:schemeClr>
                  </a:solidFill>
                </a:rPr>
                <a:t>Embedded</a:t>
              </a:r>
              <a:br>
                <a:rPr lang="en-US" sz="1100" dirty="0" smtClean="0">
                  <a:solidFill>
                    <a:schemeClr val="tx1">
                      <a:lumMod val="65000"/>
                      <a:lumOff val="35000"/>
                    </a:schemeClr>
                  </a:solidFill>
                </a:rPr>
              </a:br>
              <a:r>
                <a:rPr lang="en-US" sz="1100" dirty="0" smtClean="0">
                  <a:solidFill>
                    <a:schemeClr val="tx1">
                      <a:lumMod val="65000"/>
                      <a:lumOff val="35000"/>
                    </a:schemeClr>
                  </a:solidFill>
                </a:rPr>
                <a:t>for </a:t>
              </a:r>
              <a:r>
                <a:rPr lang="en-US" sz="1100" dirty="0">
                  <a:solidFill>
                    <a:schemeClr val="tx1">
                      <a:lumMod val="65000"/>
                      <a:lumOff val="35000"/>
                    </a:schemeClr>
                  </a:solidFill>
                </a:rPr>
                <a:t>Point of Service</a:t>
              </a:r>
            </a:p>
          </p:txBody>
        </p:sp>
        <p:sp>
          <p:nvSpPr>
            <p:cNvPr id="14" name="Rounded Rectangle 13"/>
            <p:cNvSpPr/>
            <p:nvPr/>
          </p:nvSpPr>
          <p:spPr>
            <a:xfrm>
              <a:off x="3065690" y="6217849"/>
              <a:ext cx="1920250" cy="587504"/>
            </a:xfrm>
            <a:prstGeom prst="roundRect">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a:t>
              </a:r>
              <a:r>
                <a:rPr lang="en-US" sz="1100" dirty="0" smtClean="0">
                  <a:solidFill>
                    <a:schemeClr val="tx1">
                      <a:lumMod val="65000"/>
                      <a:lumOff val="35000"/>
                    </a:schemeClr>
                  </a:solidFill>
                </a:rPr>
                <a:t>Embedded</a:t>
              </a:r>
              <a:br>
                <a:rPr lang="en-US" sz="1100" dirty="0" smtClean="0">
                  <a:solidFill>
                    <a:schemeClr val="tx1">
                      <a:lumMod val="65000"/>
                      <a:lumOff val="35000"/>
                    </a:schemeClr>
                  </a:solidFill>
                </a:rPr>
              </a:br>
              <a:r>
                <a:rPr lang="en-US" sz="1100" dirty="0" err="1" smtClean="0">
                  <a:solidFill>
                    <a:schemeClr val="tx1">
                      <a:lumMod val="65000"/>
                      <a:lumOff val="35000"/>
                    </a:schemeClr>
                  </a:solidFill>
                </a:rPr>
                <a:t>POSReady</a:t>
              </a:r>
              <a:r>
                <a:rPr lang="en-US" sz="1100" dirty="0" smtClean="0">
                  <a:solidFill>
                    <a:schemeClr val="tx1">
                      <a:lumMod val="65000"/>
                      <a:lumOff val="35000"/>
                    </a:schemeClr>
                  </a:solidFill>
                </a:rPr>
                <a:t> </a:t>
              </a:r>
              <a:r>
                <a:rPr lang="en-US" sz="1100" dirty="0">
                  <a:solidFill>
                    <a:schemeClr val="tx1">
                      <a:lumMod val="65000"/>
                      <a:lumOff val="35000"/>
                    </a:schemeClr>
                  </a:solidFill>
                </a:rPr>
                <a:t>2009</a:t>
              </a:r>
            </a:p>
          </p:txBody>
        </p:sp>
        <p:sp>
          <p:nvSpPr>
            <p:cNvPr id="15" name="Rounded Rectangle 14"/>
            <p:cNvSpPr/>
            <p:nvPr/>
          </p:nvSpPr>
          <p:spPr>
            <a:xfrm>
              <a:off x="5216370" y="4766249"/>
              <a:ext cx="1920250" cy="960120"/>
            </a:xfrm>
            <a:prstGeom prst="roundRect">
              <a:avLst>
                <a:gd name="adj" fmla="val 11376"/>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a:t>
              </a:r>
              <a:r>
                <a:rPr lang="en-US" sz="1100" dirty="0" smtClean="0">
                  <a:solidFill>
                    <a:schemeClr val="tx1">
                      <a:lumMod val="65000"/>
                      <a:lumOff val="35000"/>
                    </a:schemeClr>
                  </a:solidFill>
                </a:rPr>
                <a:t>Embedded</a:t>
              </a:r>
              <a:br>
                <a:rPr lang="en-US" sz="1100" dirty="0" smtClean="0">
                  <a:solidFill>
                    <a:schemeClr val="tx1">
                      <a:lumMod val="65000"/>
                      <a:lumOff val="35000"/>
                    </a:schemeClr>
                  </a:solidFill>
                </a:rPr>
              </a:br>
              <a:r>
                <a:rPr lang="en-US" sz="1100" dirty="0" smtClean="0">
                  <a:solidFill>
                    <a:schemeClr val="tx1">
                      <a:lumMod val="65000"/>
                      <a:lumOff val="35000"/>
                    </a:schemeClr>
                  </a:solidFill>
                </a:rPr>
                <a:t>Standard </a:t>
              </a:r>
              <a:r>
                <a:rPr lang="en-US" sz="1100" dirty="0">
                  <a:solidFill>
                    <a:schemeClr val="tx1">
                      <a:lumMod val="65000"/>
                      <a:lumOff val="35000"/>
                    </a:schemeClr>
                  </a:solidFill>
                </a:rPr>
                <a:t>2009</a:t>
              </a:r>
            </a:p>
          </p:txBody>
        </p:sp>
        <p:sp>
          <p:nvSpPr>
            <p:cNvPr id="16" name="Rounded Rectangle 15"/>
            <p:cNvSpPr/>
            <p:nvPr/>
          </p:nvSpPr>
          <p:spPr>
            <a:xfrm>
              <a:off x="5216370" y="5845233"/>
              <a:ext cx="1920250" cy="960120"/>
            </a:xfrm>
            <a:prstGeom prst="roundRect">
              <a:avLst>
                <a:gd name="adj" fmla="val 10494"/>
              </a:avLst>
            </a:prstGeom>
            <a:solidFill>
              <a:schemeClr val="bg1"/>
            </a:solidFill>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r>
                <a:rPr lang="en-US" sz="1100" dirty="0">
                  <a:solidFill>
                    <a:schemeClr val="tx1">
                      <a:lumMod val="65000"/>
                      <a:lumOff val="35000"/>
                    </a:schemeClr>
                  </a:solidFill>
                </a:rPr>
                <a:t>Windows </a:t>
              </a:r>
              <a:r>
                <a:rPr lang="en-US" sz="1100" dirty="0" smtClean="0">
                  <a:solidFill>
                    <a:schemeClr val="tx1">
                      <a:lumMod val="65000"/>
                      <a:lumOff val="35000"/>
                    </a:schemeClr>
                  </a:solidFill>
                </a:rPr>
                <a:t>Embedded</a:t>
              </a:r>
              <a:br>
                <a:rPr lang="en-US" sz="1100" dirty="0" smtClean="0">
                  <a:solidFill>
                    <a:schemeClr val="tx1">
                      <a:lumMod val="65000"/>
                      <a:lumOff val="35000"/>
                    </a:schemeClr>
                  </a:solidFill>
                </a:rPr>
              </a:br>
              <a:r>
                <a:rPr lang="en-US" sz="1100" dirty="0" smtClean="0">
                  <a:solidFill>
                    <a:schemeClr val="tx1">
                      <a:lumMod val="65000"/>
                      <a:lumOff val="35000"/>
                    </a:schemeClr>
                  </a:solidFill>
                </a:rPr>
                <a:t>Standard </a:t>
              </a:r>
              <a:r>
                <a:rPr lang="en-US" sz="1100" dirty="0">
                  <a:solidFill>
                    <a:schemeClr val="tx1">
                      <a:lumMod val="65000"/>
                      <a:lumOff val="35000"/>
                    </a:schemeClr>
                  </a:solidFill>
                </a:rPr>
                <a:t>7</a:t>
              </a:r>
            </a:p>
          </p:txBody>
        </p:sp>
        <p:grpSp>
          <p:nvGrpSpPr>
            <p:cNvPr id="17" name="Group 16"/>
            <p:cNvGrpSpPr/>
            <p:nvPr/>
          </p:nvGrpSpPr>
          <p:grpSpPr>
            <a:xfrm>
              <a:off x="5163345" y="3293947"/>
              <a:ext cx="2011680" cy="1420984"/>
              <a:chOff x="4634190" y="1201510"/>
              <a:chExt cx="2011680" cy="1420984"/>
            </a:xfrm>
          </p:grpSpPr>
          <p:sp>
            <p:nvSpPr>
              <p:cNvPr id="26" name="Oval 25"/>
              <p:cNvSpPr/>
              <p:nvPr/>
            </p:nvSpPr>
            <p:spPr>
              <a:xfrm>
                <a:off x="4956050" y="1201510"/>
                <a:ext cx="1382580" cy="1382580"/>
              </a:xfrm>
              <a:prstGeom prst="ellipse">
                <a:avLst/>
              </a:prstGeom>
              <a:gradFill>
                <a:gsLst>
                  <a:gs pos="0">
                    <a:srgbClr val="5BAD23"/>
                  </a:gs>
                  <a:gs pos="52000">
                    <a:schemeClr val="bg1"/>
                  </a:gs>
                  <a:gs pos="75000">
                    <a:schemeClr val="bg1">
                      <a:alpha val="0"/>
                    </a:schemeClr>
                  </a:gs>
                </a:gsLst>
                <a:lin ang="5400000" scaled="1"/>
              </a:gradFill>
              <a:ln w="50800">
                <a:gradFill>
                  <a:gsLst>
                    <a:gs pos="0">
                      <a:schemeClr val="bg1"/>
                    </a:gs>
                    <a:gs pos="50000">
                      <a:schemeClr val="bg1"/>
                    </a:gs>
                    <a:gs pos="78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dirty="0" smtClean="0"/>
              </a:p>
            </p:txBody>
          </p:sp>
          <p:sp>
            <p:nvSpPr>
              <p:cNvPr id="27" name="Rectangle 26"/>
              <p:cNvSpPr/>
              <p:nvPr/>
            </p:nvSpPr>
            <p:spPr>
              <a:xfrm>
                <a:off x="4634190" y="2315255"/>
                <a:ext cx="2011680" cy="307239"/>
              </a:xfrm>
              <a:prstGeom prst="rect">
                <a:avLst/>
              </a:prstGeom>
              <a:no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2"/>
                    </a:solidFill>
                  </a:rPr>
                  <a:t>Digital Signage</a:t>
                </a:r>
                <a:endParaRPr lang="en-US" sz="1200" b="1" dirty="0">
                  <a:solidFill>
                    <a:schemeClr val="tx2"/>
                  </a:solidFill>
                </a:endParaRPr>
              </a:p>
            </p:txBody>
          </p:sp>
          <p:pic>
            <p:nvPicPr>
              <p:cNvPr id="28" name="Picture 27" descr="digital_signage1.png"/>
              <p:cNvPicPr>
                <a:picLocks noChangeAspect="1"/>
              </p:cNvPicPr>
              <p:nvPr/>
            </p:nvPicPr>
            <p:blipFill>
              <a:blip r:embed="rId2"/>
              <a:stretch>
                <a:fillRect/>
              </a:stretch>
            </p:blipFill>
            <p:spPr>
              <a:xfrm>
                <a:off x="5340100" y="1316725"/>
                <a:ext cx="629828" cy="1036936"/>
              </a:xfrm>
              <a:prstGeom prst="rect">
                <a:avLst/>
              </a:prstGeom>
            </p:spPr>
          </p:pic>
        </p:grpSp>
        <p:grpSp>
          <p:nvGrpSpPr>
            <p:cNvPr id="18" name="Group 17"/>
            <p:cNvGrpSpPr/>
            <p:nvPr/>
          </p:nvGrpSpPr>
          <p:grpSpPr>
            <a:xfrm>
              <a:off x="838200" y="3293947"/>
              <a:ext cx="2073869" cy="1420985"/>
              <a:chOff x="309045" y="1201510"/>
              <a:chExt cx="2073869" cy="1420985"/>
            </a:xfrm>
          </p:grpSpPr>
          <p:sp>
            <p:nvSpPr>
              <p:cNvPr id="23" name="Oval 22"/>
              <p:cNvSpPr/>
              <p:nvPr/>
            </p:nvSpPr>
            <p:spPr>
              <a:xfrm>
                <a:off x="654690" y="1201510"/>
                <a:ext cx="1382580" cy="1382580"/>
              </a:xfrm>
              <a:prstGeom prst="ellipse">
                <a:avLst/>
              </a:prstGeom>
              <a:gradFill>
                <a:gsLst>
                  <a:gs pos="0">
                    <a:schemeClr val="accent6"/>
                  </a:gs>
                  <a:gs pos="52000">
                    <a:schemeClr val="bg1"/>
                  </a:gs>
                  <a:gs pos="75000">
                    <a:schemeClr val="bg1">
                      <a:alpha val="0"/>
                    </a:schemeClr>
                  </a:gs>
                </a:gsLst>
                <a:lin ang="5400000" scaled="1"/>
              </a:gradFill>
              <a:ln w="50800">
                <a:gradFill>
                  <a:gsLst>
                    <a:gs pos="0">
                      <a:schemeClr val="bg1"/>
                    </a:gs>
                    <a:gs pos="50000">
                      <a:schemeClr val="bg1"/>
                    </a:gs>
                    <a:gs pos="78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dirty="0" smtClean="0"/>
              </a:p>
            </p:txBody>
          </p:sp>
          <p:sp>
            <p:nvSpPr>
              <p:cNvPr id="24" name="Rectangle 23"/>
              <p:cNvSpPr/>
              <p:nvPr/>
            </p:nvSpPr>
            <p:spPr>
              <a:xfrm>
                <a:off x="309045" y="2315256"/>
                <a:ext cx="2073869" cy="307239"/>
              </a:xfrm>
              <a:prstGeom prst="rect">
                <a:avLst/>
              </a:prstGeom>
              <a:no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2"/>
                    </a:solidFill>
                  </a:rPr>
                  <a:t>Thin Client</a:t>
                </a:r>
                <a:endParaRPr lang="en-US" sz="1200" b="1" dirty="0">
                  <a:solidFill>
                    <a:schemeClr val="tx2"/>
                  </a:solidFill>
                </a:endParaRPr>
              </a:p>
            </p:txBody>
          </p:sp>
          <p:pic>
            <p:nvPicPr>
              <p:cNvPr id="25" name="img thinclient" descr="thin_client.png"/>
              <p:cNvPicPr>
                <a:picLocks noChangeAspect="1"/>
              </p:cNvPicPr>
              <p:nvPr/>
            </p:nvPicPr>
            <p:blipFill>
              <a:blip r:embed="rId3"/>
              <a:stretch>
                <a:fillRect/>
              </a:stretch>
            </p:blipFill>
            <p:spPr>
              <a:xfrm>
                <a:off x="1077146" y="1470345"/>
                <a:ext cx="560826" cy="806505"/>
              </a:xfrm>
              <a:prstGeom prst="rect">
                <a:avLst/>
              </a:prstGeom>
            </p:spPr>
          </p:pic>
        </p:grpSp>
        <p:grpSp>
          <p:nvGrpSpPr>
            <p:cNvPr id="19" name="Group 18"/>
            <p:cNvGrpSpPr/>
            <p:nvPr/>
          </p:nvGrpSpPr>
          <p:grpSpPr>
            <a:xfrm>
              <a:off x="3012665" y="3293947"/>
              <a:ext cx="2011680" cy="1420985"/>
              <a:chOff x="2483510" y="1201510"/>
              <a:chExt cx="2011680" cy="1420985"/>
            </a:xfrm>
          </p:grpSpPr>
          <p:sp>
            <p:nvSpPr>
              <p:cNvPr id="20" name="Oval 19"/>
              <p:cNvSpPr/>
              <p:nvPr/>
            </p:nvSpPr>
            <p:spPr>
              <a:xfrm>
                <a:off x="2805370" y="1201510"/>
                <a:ext cx="1382580" cy="1382580"/>
              </a:xfrm>
              <a:prstGeom prst="ellipse">
                <a:avLst/>
              </a:prstGeom>
              <a:gradFill>
                <a:gsLst>
                  <a:gs pos="0">
                    <a:schemeClr val="accent2"/>
                  </a:gs>
                  <a:gs pos="52000">
                    <a:schemeClr val="bg1"/>
                  </a:gs>
                  <a:gs pos="75000">
                    <a:schemeClr val="bg1">
                      <a:alpha val="0"/>
                    </a:schemeClr>
                  </a:gs>
                </a:gsLst>
                <a:lin ang="5400000" scaled="1"/>
              </a:gradFill>
              <a:ln w="50800">
                <a:gradFill>
                  <a:gsLst>
                    <a:gs pos="0">
                      <a:schemeClr val="bg1"/>
                    </a:gs>
                    <a:gs pos="50000">
                      <a:schemeClr val="bg1"/>
                    </a:gs>
                    <a:gs pos="78000">
                      <a:schemeClr val="bg1">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pPr>
                <a:endParaRPr lang="en-US" sz="1400" dirty="0" smtClean="0"/>
              </a:p>
            </p:txBody>
          </p:sp>
          <p:sp>
            <p:nvSpPr>
              <p:cNvPr id="21" name="Rectangle 20"/>
              <p:cNvSpPr/>
              <p:nvPr/>
            </p:nvSpPr>
            <p:spPr>
              <a:xfrm>
                <a:off x="2483510" y="2315256"/>
                <a:ext cx="2011680" cy="307239"/>
              </a:xfrm>
              <a:prstGeom prst="rect">
                <a:avLst/>
              </a:prstGeom>
              <a:no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smtClean="0">
                    <a:solidFill>
                      <a:schemeClr val="tx2"/>
                    </a:solidFill>
                  </a:rPr>
                  <a:t>Point Of Service</a:t>
                </a:r>
                <a:endParaRPr lang="en-US" sz="1200" b="1" dirty="0">
                  <a:solidFill>
                    <a:schemeClr val="tx2"/>
                  </a:solidFill>
                </a:endParaRPr>
              </a:p>
            </p:txBody>
          </p:sp>
          <p:pic>
            <p:nvPicPr>
              <p:cNvPr id="22" name="img carousel" descr="POScarousel1.png"/>
              <p:cNvPicPr>
                <a:picLocks noChangeAspect="1"/>
              </p:cNvPicPr>
              <p:nvPr/>
            </p:nvPicPr>
            <p:blipFill>
              <a:blip r:embed="rId4"/>
              <a:stretch>
                <a:fillRect/>
              </a:stretch>
            </p:blipFill>
            <p:spPr>
              <a:xfrm>
                <a:off x="3054699" y="1447292"/>
                <a:ext cx="864416" cy="810904"/>
              </a:xfrm>
              <a:prstGeom prst="rect">
                <a:avLst/>
              </a:prstGeom>
            </p:spPr>
          </p:pic>
        </p:grpSp>
      </p:grpSp>
    </p:spTree>
    <p:extLst>
      <p:ext uri="{BB962C8B-B14F-4D97-AF65-F5344CB8AC3E}">
        <p14:creationId xmlns:p14="http://schemas.microsoft.com/office/powerpoint/2010/main" val="237627392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lvl="0"/>
            <a:r>
              <a:rPr lang="en-US" dirty="0"/>
              <a:t>How to benefit from Cloud Computing in securing Automation </a:t>
            </a:r>
            <a:r>
              <a:rPr lang="en-US" dirty="0" smtClean="0"/>
              <a:t>Systems</a:t>
            </a:r>
            <a:endParaRPr lang="de-DE" dirty="0"/>
          </a:p>
        </p:txBody>
      </p:sp>
      <p:sp>
        <p:nvSpPr>
          <p:cNvPr id="3" name="Content Placeholder 2"/>
          <p:cNvSpPr>
            <a:spLocks noGrp="1"/>
          </p:cNvSpPr>
          <p:nvPr>
            <p:ph idx="1"/>
          </p:nvPr>
        </p:nvSpPr>
        <p:spPr>
          <a:xfrm>
            <a:off x="381000" y="1412875"/>
            <a:ext cx="8382000" cy="3988784"/>
          </a:xfrm>
        </p:spPr>
        <p:txBody>
          <a:bodyPr/>
          <a:lstStyle/>
          <a:p>
            <a:r>
              <a:rPr lang="de-DE" dirty="0" smtClean="0"/>
              <a:t>Microsoft Intune</a:t>
            </a:r>
          </a:p>
          <a:p>
            <a:pPr lvl="1"/>
            <a:r>
              <a:rPr lang="en-US" sz="2000" dirty="0" smtClean="0"/>
              <a:t>Manage and </a:t>
            </a:r>
            <a:r>
              <a:rPr lang="en-US" sz="2000" dirty="0"/>
              <a:t>secure PCs using Windows cloud services and Windows 7. </a:t>
            </a:r>
            <a:r>
              <a:rPr lang="en-US" sz="2000" dirty="0" smtClean="0"/>
              <a:t>IT </a:t>
            </a:r>
            <a:r>
              <a:rPr lang="en-US" sz="2000" dirty="0"/>
              <a:t>staff can remotely perform a number of essential management tasks including Microsoft updates, malware protection, and inventory management so IT and end-users can remain productive from virtually </a:t>
            </a:r>
            <a:r>
              <a:rPr lang="en-US" sz="2000" dirty="0" smtClean="0"/>
              <a:t>anywhere.</a:t>
            </a:r>
            <a:endParaRPr lang="en-US" sz="2000" dirty="0"/>
          </a:p>
          <a:p>
            <a:r>
              <a:rPr lang="de-DE" dirty="0" smtClean="0"/>
              <a:t>Windows Azure and SQL Azure</a:t>
            </a:r>
          </a:p>
          <a:p>
            <a:pPr lvl="1"/>
            <a:endParaRPr lang="de-DE" dirty="0" smtClean="0"/>
          </a:p>
          <a:p>
            <a:r>
              <a:rPr lang="de-DE" dirty="0" smtClean="0"/>
              <a:t>CloudGUARD</a:t>
            </a:r>
          </a:p>
          <a:p>
            <a:endParaRPr lang="de-DE"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17</a:t>
            </a:fld>
            <a:endParaRPr lang="en-US"/>
          </a:p>
        </p:txBody>
      </p:sp>
      <p:pic>
        <p:nvPicPr>
          <p:cNvPr id="6146" name="Picture 2" descr="http://www.microsoft.com/windows/framework/subsites/intune/v2/images/cloud_pw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370" y="4724400"/>
            <a:ext cx="1838325" cy="895350"/>
          </a:xfrm>
          <a:prstGeom prst="rect">
            <a:avLst/>
          </a:prstGeom>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5867400"/>
            <a:ext cx="2101067" cy="649071"/>
          </a:xfrm>
          <a:prstGeom prst="rect">
            <a:avLst/>
          </a:prstGeom>
        </p:spPr>
      </p:pic>
    </p:spTree>
    <p:extLst>
      <p:ext uri="{BB962C8B-B14F-4D97-AF65-F5344CB8AC3E}">
        <p14:creationId xmlns:p14="http://schemas.microsoft.com/office/powerpoint/2010/main" val="30161660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Text Placeholder 2"/>
          <p:cNvSpPr>
            <a:spLocks noGrp="1"/>
          </p:cNvSpPr>
          <p:nvPr>
            <p:ph type="body" sz="quarter" idx="10"/>
          </p:nvPr>
        </p:nvSpPr>
        <p:spPr>
          <a:xfrm>
            <a:off x="381000" y="990600"/>
            <a:ext cx="8382000" cy="6069354"/>
          </a:xfrm>
        </p:spPr>
        <p:txBody>
          <a:bodyPr/>
          <a:lstStyle/>
          <a:p>
            <a:pPr lvl="0"/>
            <a:r>
              <a:rPr lang="en-US" sz="2000" dirty="0" smtClean="0"/>
              <a:t>Learn more about </a:t>
            </a:r>
            <a:r>
              <a:rPr lang="en-US" sz="2000" dirty="0" smtClean="0"/>
              <a:t>Microsoft Products</a:t>
            </a:r>
            <a:endParaRPr lang="en-US" sz="2000" dirty="0" smtClean="0"/>
          </a:p>
          <a:p>
            <a:pPr lvl="1"/>
            <a:r>
              <a:rPr lang="en-US" sz="1800" dirty="0" smtClean="0"/>
              <a:t>Threat Management Gateway: </a:t>
            </a:r>
            <a:r>
              <a:rPr lang="en-US" sz="1800" u="sng" dirty="0">
                <a:hlinkClick r:id="rId2"/>
              </a:rPr>
              <a:t>www.microsoft.com/tmg</a:t>
            </a:r>
            <a:r>
              <a:rPr lang="en-US" sz="1800" dirty="0"/>
              <a:t> </a:t>
            </a:r>
            <a:endParaRPr lang="en-US" sz="1800" dirty="0" smtClean="0"/>
          </a:p>
          <a:p>
            <a:pPr lvl="1"/>
            <a:r>
              <a:rPr lang="en-US" sz="1800" dirty="0" err="1" smtClean="0"/>
              <a:t>SecureGUARD</a:t>
            </a:r>
            <a:r>
              <a:rPr lang="en-US" sz="1800" dirty="0" smtClean="0"/>
              <a:t>: </a:t>
            </a:r>
            <a:r>
              <a:rPr lang="en-US" sz="1800" dirty="0" smtClean="0">
                <a:hlinkClick r:id="rId3"/>
              </a:rPr>
              <a:t>www.secureguard.at</a:t>
            </a:r>
            <a:r>
              <a:rPr lang="en-US" sz="1800" dirty="0" smtClean="0"/>
              <a:t> </a:t>
            </a:r>
          </a:p>
          <a:p>
            <a:pPr lvl="1"/>
            <a:r>
              <a:rPr lang="de-DE" sz="1800" dirty="0"/>
              <a:t>Microsoft Security Essentials (MSE</a:t>
            </a:r>
            <a:r>
              <a:rPr lang="de-DE" sz="1800" dirty="0" smtClean="0"/>
              <a:t>): </a:t>
            </a:r>
            <a:r>
              <a:rPr lang="de-DE" sz="1800" dirty="0" smtClean="0">
                <a:hlinkClick r:id="rId4"/>
              </a:rPr>
              <a:t>http://www.microsoft.com/security_essentials</a:t>
            </a:r>
            <a:r>
              <a:rPr lang="de-DE" sz="1800" dirty="0" smtClean="0"/>
              <a:t> </a:t>
            </a:r>
            <a:endParaRPr lang="de-DE" sz="1800" dirty="0"/>
          </a:p>
          <a:p>
            <a:pPr lvl="1"/>
            <a:r>
              <a:rPr lang="de-DE" sz="1800" dirty="0"/>
              <a:t>Forefront Endpoint </a:t>
            </a:r>
            <a:r>
              <a:rPr lang="de-DE" sz="1800" dirty="0" smtClean="0"/>
              <a:t>Protection </a:t>
            </a:r>
            <a:r>
              <a:rPr lang="de-DE" sz="1800" dirty="0" smtClean="0">
                <a:hlinkClick r:id="rId5"/>
              </a:rPr>
              <a:t>www.microsoft.com/forefront</a:t>
            </a:r>
            <a:r>
              <a:rPr lang="de-DE" sz="1800" dirty="0" smtClean="0"/>
              <a:t> </a:t>
            </a:r>
          </a:p>
          <a:p>
            <a:pPr lvl="1"/>
            <a:r>
              <a:rPr lang="de-DE" sz="1800" dirty="0" smtClean="0"/>
              <a:t>Microsoft Embedded: </a:t>
            </a:r>
            <a:r>
              <a:rPr lang="de-DE" sz="1800" dirty="0" smtClean="0">
                <a:hlinkClick r:id="rId6"/>
              </a:rPr>
              <a:t>www.microsoft.com/embedded</a:t>
            </a:r>
            <a:r>
              <a:rPr lang="de-DE" sz="1800" dirty="0" smtClean="0"/>
              <a:t> </a:t>
            </a:r>
          </a:p>
          <a:p>
            <a:pPr lvl="1"/>
            <a:r>
              <a:rPr lang="de-DE" sz="1800" dirty="0"/>
              <a:t>Embedded Device Management: </a:t>
            </a:r>
            <a:r>
              <a:rPr lang="de-DE" sz="1800" dirty="0">
                <a:hlinkClick r:id="rId7"/>
              </a:rPr>
              <a:t>http://</a:t>
            </a:r>
            <a:r>
              <a:rPr lang="de-DE" sz="1800" dirty="0" smtClean="0">
                <a:hlinkClick r:id="rId7"/>
              </a:rPr>
              <a:t>msdn.microsoft.com/en-us/library/ff769910.aspx</a:t>
            </a:r>
            <a:r>
              <a:rPr lang="de-DE" sz="1800" dirty="0" smtClean="0"/>
              <a:t> </a:t>
            </a:r>
          </a:p>
          <a:p>
            <a:pPr lvl="1"/>
            <a:r>
              <a:rPr lang="de-DE" sz="1800" dirty="0" smtClean="0"/>
              <a:t>Windows Intune </a:t>
            </a:r>
            <a:r>
              <a:rPr lang="de-DE" sz="1800" dirty="0">
                <a:hlinkClick r:id="rId8"/>
              </a:rPr>
              <a:t>http://</a:t>
            </a:r>
            <a:r>
              <a:rPr lang="de-DE" sz="1800" dirty="0" smtClean="0">
                <a:hlinkClick r:id="rId8"/>
              </a:rPr>
              <a:t>www.microsoft.com/windows/windowsintune/pc-management.aspx</a:t>
            </a:r>
            <a:r>
              <a:rPr lang="de-DE" sz="1800" dirty="0" smtClean="0"/>
              <a:t> </a:t>
            </a:r>
            <a:endParaRPr lang="en-US" sz="1800" dirty="0"/>
          </a:p>
          <a:p>
            <a:r>
              <a:rPr lang="en-US" sz="2000" dirty="0" smtClean="0"/>
              <a:t>Developing Secure Code:</a:t>
            </a:r>
          </a:p>
          <a:p>
            <a:pPr lvl="1"/>
            <a:r>
              <a:rPr lang="en-US" sz="1800" dirty="0" smtClean="0"/>
              <a:t>Secure Development </a:t>
            </a:r>
            <a:r>
              <a:rPr lang="en-US" sz="1800" dirty="0" smtClean="0">
                <a:hlinkClick r:id="rId9"/>
              </a:rPr>
              <a:t>Lifecycle (SDL) on MSDN</a:t>
            </a:r>
            <a:r>
              <a:rPr lang="en-US" sz="1800" dirty="0" smtClean="0"/>
              <a:t>:</a:t>
            </a:r>
          </a:p>
          <a:p>
            <a:r>
              <a:rPr lang="en-US" sz="2000" dirty="0" err="1" smtClean="0"/>
              <a:t>Secunia</a:t>
            </a:r>
            <a:r>
              <a:rPr lang="en-US" sz="2000" dirty="0" smtClean="0"/>
              <a:t> </a:t>
            </a:r>
          </a:p>
          <a:p>
            <a:pPr lvl="1"/>
            <a:r>
              <a:rPr lang="en-US" sz="2000" dirty="0" smtClean="0">
                <a:hlinkClick r:id="rId10"/>
              </a:rPr>
              <a:t>www.secunia.com</a:t>
            </a:r>
            <a:r>
              <a:rPr lang="en-US" sz="2000" dirty="0" smtClean="0"/>
              <a:t> and </a:t>
            </a:r>
          </a:p>
          <a:p>
            <a:pPr lvl="1"/>
            <a:r>
              <a:rPr lang="de-DE" sz="2000" dirty="0" smtClean="0">
                <a:hlinkClick r:id="rId11"/>
              </a:rPr>
              <a:t>2010 half year report</a:t>
            </a:r>
            <a:r>
              <a:rPr lang="de-DE" sz="2000" dirty="0" smtClean="0"/>
              <a:t>.</a:t>
            </a:r>
            <a:endParaRPr lang="en-US" sz="2000" dirty="0" smtClean="0"/>
          </a:p>
          <a:p>
            <a:r>
              <a:rPr lang="en-US" sz="2000" dirty="0" smtClean="0"/>
              <a:t>Industrial Automation</a:t>
            </a:r>
          </a:p>
          <a:p>
            <a:pPr lvl="1"/>
            <a:r>
              <a:rPr lang="en-US" sz="1800" dirty="0" smtClean="0"/>
              <a:t>ISA 99 </a:t>
            </a:r>
            <a:r>
              <a:rPr lang="en-US" sz="1800" dirty="0" smtClean="0">
                <a:hlinkClick r:id="rId12"/>
              </a:rPr>
              <a:t>Website</a:t>
            </a:r>
            <a:endParaRPr lang="en-US" sz="1800" dirty="0"/>
          </a:p>
          <a:p>
            <a:pPr lvl="1"/>
            <a:r>
              <a:rPr lang="en-US" sz="1800" dirty="0" smtClean="0"/>
              <a:t>Example Siemens Security Framework </a:t>
            </a:r>
            <a:r>
              <a:rPr lang="en-US" sz="1800" dirty="0" smtClean="0"/>
              <a:t>PCS7 and </a:t>
            </a:r>
            <a:r>
              <a:rPr lang="en-US" sz="1800" dirty="0" err="1" smtClean="0"/>
              <a:t>WinCC</a:t>
            </a:r>
            <a:endParaRPr lang="en-US" sz="1800" dirty="0" smtClean="0"/>
          </a:p>
          <a:p>
            <a:pPr lvl="2"/>
            <a:r>
              <a:rPr lang="de-DE" sz="1800" u="sng" dirty="0">
                <a:hlinkClick r:id="rId13" tooltip="http://support.automation.siemens.com/WW/view/de/22229786"/>
              </a:rPr>
              <a:t>http://support.automation.siemens.com/WW/view/en/22229786</a:t>
            </a:r>
            <a:endParaRPr lang="en-US" sz="1800" dirty="0"/>
          </a:p>
        </p:txBody>
      </p:sp>
      <p:sp>
        <p:nvSpPr>
          <p:cNvPr id="4" name="Slide Number Placeholder 3"/>
          <p:cNvSpPr>
            <a:spLocks noGrp="1"/>
          </p:cNvSpPr>
          <p:nvPr>
            <p:ph type="sldNum" sz="quarter" idx="11"/>
          </p:nvPr>
        </p:nvSpPr>
        <p:spPr/>
        <p:txBody>
          <a:bodyPr/>
          <a:lstStyle/>
          <a:p>
            <a:fld id="{71A58327-B5F6-4BEE-90B6-FA05F920F5E0}" type="slidenum">
              <a:rPr lang="en-US" smtClean="0"/>
              <a:pPr/>
              <a:t>18</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Q&amp;A</a:t>
            </a:r>
            <a:endParaRPr lang="de-DE" dirty="0"/>
          </a:p>
        </p:txBody>
      </p:sp>
      <p:sp>
        <p:nvSpPr>
          <p:cNvPr id="3" name="Text Placeholder 2"/>
          <p:cNvSpPr>
            <a:spLocks noGrp="1"/>
          </p:cNvSpPr>
          <p:nvPr>
            <p:ph type="body" sz="quarter" idx="10"/>
          </p:nvPr>
        </p:nvSpPr>
        <p:spPr>
          <a:xfrm>
            <a:off x="381000" y="1411552"/>
            <a:ext cx="8382000" cy="443198"/>
          </a:xfrm>
        </p:spPr>
        <p:txBody>
          <a:bodyPr/>
          <a:lstStyle/>
          <a:p>
            <a:r>
              <a:rPr lang="de-DE" dirty="0" smtClean="0"/>
              <a:t>Questions and Answers</a:t>
            </a:r>
            <a:endParaRPr lang="de-DE" dirty="0"/>
          </a:p>
        </p:txBody>
      </p:sp>
      <p:sp>
        <p:nvSpPr>
          <p:cNvPr id="4" name="Slide Number Placeholder 3"/>
          <p:cNvSpPr>
            <a:spLocks noGrp="1"/>
          </p:cNvSpPr>
          <p:nvPr>
            <p:ph type="sldNum" sz="quarter" idx="11"/>
          </p:nvPr>
        </p:nvSpPr>
        <p:spPr/>
        <p:txBody>
          <a:bodyPr/>
          <a:lstStyle/>
          <a:p>
            <a:fld id="{71A58327-B5F6-4BEE-90B6-FA05F920F5E0}" type="slidenum">
              <a:rPr lang="en-US" smtClean="0"/>
              <a:pPr/>
              <a:t>19</a:t>
            </a:fld>
            <a:endParaRPr lang="en-US"/>
          </a:p>
        </p:txBody>
      </p:sp>
      <p:sp>
        <p:nvSpPr>
          <p:cNvPr id="5" name="Footer Placeholder 4"/>
          <p:cNvSpPr>
            <a:spLocks noGrp="1"/>
          </p:cNvSpPr>
          <p:nvPr>
            <p:ph type="ftr" sz="quarter" idx="12"/>
          </p:nvPr>
        </p:nvSpPr>
        <p:spPr/>
        <p:txBody>
          <a:bodyPr/>
          <a:lstStyle/>
          <a:p>
            <a:r>
              <a:rPr lang="en-US" smtClean="0"/>
              <a:t>Microsoft Confidential</a:t>
            </a:r>
            <a:endParaRPr lang="en-US"/>
          </a:p>
        </p:txBody>
      </p:sp>
      <p:pic>
        <p:nvPicPr>
          <p:cNvPr id="6" name="Picture 5" descr="ms-logo-YPOP_PPT-blk.png"/>
          <p:cNvPicPr>
            <a:picLocks noChangeAspect="1"/>
          </p:cNvPicPr>
          <p:nvPr/>
        </p:nvPicPr>
        <p:blipFill>
          <a:blip r:embed="rId2"/>
          <a:stretch>
            <a:fillRect/>
          </a:stretch>
        </p:blipFill>
        <p:spPr>
          <a:xfrm>
            <a:off x="3733800" y="4267200"/>
            <a:ext cx="4038600" cy="847847"/>
          </a:xfrm>
          <a:prstGeom prst="rect">
            <a:avLst/>
          </a:prstGeom>
        </p:spPr>
      </p:pic>
    </p:spTree>
    <p:extLst>
      <p:ext uri="{BB962C8B-B14F-4D97-AF65-F5344CB8AC3E}">
        <p14:creationId xmlns:p14="http://schemas.microsoft.com/office/powerpoint/2010/main" val="34007982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4294967295"/>
          </p:nvPr>
        </p:nvSpPr>
        <p:spPr>
          <a:xfrm>
            <a:off x="8650288" y="6630988"/>
            <a:ext cx="536575" cy="476250"/>
          </a:xfrm>
          <a:prstGeom prst="rect">
            <a:avLst/>
          </a:prstGeom>
        </p:spPr>
        <p:txBody>
          <a:bodyPr/>
          <a:lstStyle/>
          <a:p>
            <a:pPr>
              <a:defRPr/>
            </a:pPr>
            <a:fld id="{83902A7D-7EA6-4182-A65A-97E00228AB36}" type="slidenum">
              <a:rPr lang="en-US" smtClean="0"/>
              <a:pPr>
                <a:defRPr/>
              </a:pPr>
              <a:t>2</a:t>
            </a:fld>
            <a:endParaRPr lang="en-US" smtClean="0"/>
          </a:p>
        </p:txBody>
      </p:sp>
      <p:sp>
        <p:nvSpPr>
          <p:cNvPr id="4100" name="Rectangle 2"/>
          <p:cNvSpPr>
            <a:spLocks noGrp="1" noChangeArrowheads="1"/>
          </p:cNvSpPr>
          <p:nvPr>
            <p:ph type="body" idx="1"/>
          </p:nvPr>
        </p:nvSpPr>
        <p:spPr>
          <a:xfrm>
            <a:off x="352425" y="1044450"/>
            <a:ext cx="8791575" cy="3939540"/>
          </a:xfrm>
        </p:spPr>
        <p:txBody>
          <a:bodyPr/>
          <a:lstStyle/>
          <a:p>
            <a:pPr lvl="0"/>
            <a:r>
              <a:rPr lang="en-US" dirty="0" smtClean="0"/>
              <a:t>Today’s Security Challenge</a:t>
            </a:r>
          </a:p>
          <a:p>
            <a:pPr lvl="0"/>
            <a:r>
              <a:rPr lang="en-US" dirty="0" smtClean="0"/>
              <a:t>Securing current </a:t>
            </a:r>
            <a:r>
              <a:rPr lang="en-US" dirty="0"/>
              <a:t>Windows Embedded based Automation Systems </a:t>
            </a:r>
            <a:endParaRPr lang="de-DE" dirty="0"/>
          </a:p>
          <a:p>
            <a:pPr lvl="0"/>
            <a:r>
              <a:rPr lang="en-US" dirty="0"/>
              <a:t>Managing security in modern Windows based Automation System </a:t>
            </a:r>
            <a:r>
              <a:rPr lang="en-US" dirty="0" smtClean="0"/>
              <a:t>environment</a:t>
            </a:r>
            <a:endParaRPr lang="de-DE" dirty="0"/>
          </a:p>
          <a:p>
            <a:pPr lvl="0"/>
            <a:r>
              <a:rPr lang="en-US" dirty="0"/>
              <a:t>How to benefit from Cloud Computing in securing Automation </a:t>
            </a:r>
            <a:r>
              <a:rPr lang="en-US" dirty="0" smtClean="0"/>
              <a:t>Systems</a:t>
            </a:r>
            <a:endParaRPr lang="de-DE" dirty="0"/>
          </a:p>
          <a:p>
            <a:pPr lvl="0"/>
            <a:r>
              <a:rPr lang="en-US" dirty="0"/>
              <a:t>Q&amp;A </a:t>
            </a:r>
            <a:endParaRPr lang="de-DE" dirty="0"/>
          </a:p>
        </p:txBody>
      </p:sp>
      <p:sp>
        <p:nvSpPr>
          <p:cNvPr id="6" name="Title 1"/>
          <p:cNvSpPr>
            <a:spLocks noGrp="1"/>
          </p:cNvSpPr>
          <p:nvPr>
            <p:ph type="title"/>
          </p:nvPr>
        </p:nvSpPr>
        <p:spPr>
          <a:xfrm>
            <a:off x="381000" y="230188"/>
            <a:ext cx="8382000" cy="609398"/>
          </a:xfrm>
        </p:spPr>
        <p:txBody>
          <a:bodyPr/>
          <a:lstStyle/>
          <a:p>
            <a:r>
              <a:rPr lang="en-US" sz="4400" dirty="0" smtClean="0">
                <a:solidFill>
                  <a:schemeClr val="tx1"/>
                </a:solidFill>
                <a:effectLst/>
              </a:rPr>
              <a:t>Agenda</a:t>
            </a:r>
            <a:endParaRPr lang="en-US" sz="4400" dirty="0">
              <a:solidFill>
                <a:schemeClr val="tx1"/>
              </a:solidFill>
              <a:effectLst/>
            </a:endParaRPr>
          </a:p>
        </p:txBody>
      </p:sp>
    </p:spTree>
    <p:extLst>
      <p:ext uri="{BB962C8B-B14F-4D97-AF65-F5344CB8AC3E}">
        <p14:creationId xmlns:p14="http://schemas.microsoft.com/office/powerpoint/2010/main" val="163100124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Before we start</a:t>
            </a:r>
            <a:endParaRPr lang="de-DE" dirty="0"/>
          </a:p>
        </p:txBody>
      </p:sp>
      <p:sp>
        <p:nvSpPr>
          <p:cNvPr id="3" name="Content Placeholder 2"/>
          <p:cNvSpPr>
            <a:spLocks noGrp="1"/>
          </p:cNvSpPr>
          <p:nvPr>
            <p:ph idx="1"/>
          </p:nvPr>
        </p:nvSpPr>
        <p:spPr>
          <a:xfrm>
            <a:off x="381000" y="1412875"/>
            <a:ext cx="8382000" cy="3053144"/>
          </a:xfrm>
        </p:spPr>
        <p:txBody>
          <a:bodyPr/>
          <a:lstStyle/>
          <a:p>
            <a:r>
              <a:rPr lang="de-DE" dirty="0" smtClean="0"/>
              <a:t>What are the questions that you would like to get answered today?</a:t>
            </a:r>
          </a:p>
          <a:p>
            <a:endParaRPr lang="de-DE" dirty="0"/>
          </a:p>
          <a:p>
            <a:endParaRPr lang="de-DE" dirty="0" smtClean="0"/>
          </a:p>
          <a:p>
            <a:endParaRPr lang="de-DE" dirty="0"/>
          </a:p>
          <a:p>
            <a:r>
              <a:rPr lang="de-DE" dirty="0" smtClean="0"/>
              <a:t>Introduction</a:t>
            </a:r>
            <a:endParaRPr lang="de-DE"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3</a:t>
            </a:fld>
            <a:endParaRPr lang="en-US"/>
          </a:p>
        </p:txBody>
      </p:sp>
    </p:spTree>
    <p:extLst>
      <p:ext uri="{BB962C8B-B14F-4D97-AF65-F5344CB8AC3E}">
        <p14:creationId xmlns:p14="http://schemas.microsoft.com/office/powerpoint/2010/main" val="29157902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210" name="Oval 66"/>
          <p:cNvSpPr>
            <a:spLocks noChangeArrowheads="1"/>
          </p:cNvSpPr>
          <p:nvPr/>
        </p:nvSpPr>
        <p:spPr bwMode="auto">
          <a:xfrm>
            <a:off x="5795964" y="4491038"/>
            <a:ext cx="2166937" cy="1579562"/>
          </a:xfrm>
          <a:prstGeom prst="ellipse">
            <a:avLst/>
          </a:prstGeom>
          <a:gradFill rotWithShape="1">
            <a:gsLst>
              <a:gs pos="0">
                <a:schemeClr val="hlink">
                  <a:gamma/>
                  <a:tint val="0"/>
                  <a:invGamma/>
                  <a:alpha val="60001"/>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12700" algn="ctr">
                <a:solidFill>
                  <a:schemeClr val="tx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p>
            <a:endParaRPr lang="en-US" dirty="0"/>
          </a:p>
        </p:txBody>
      </p:sp>
      <p:sp>
        <p:nvSpPr>
          <p:cNvPr id="1670209" name="Oval 65"/>
          <p:cNvSpPr>
            <a:spLocks noChangeArrowheads="1"/>
          </p:cNvSpPr>
          <p:nvPr/>
        </p:nvSpPr>
        <p:spPr bwMode="auto">
          <a:xfrm>
            <a:off x="1144589" y="4491038"/>
            <a:ext cx="2166937" cy="1579562"/>
          </a:xfrm>
          <a:prstGeom prst="ellipse">
            <a:avLst/>
          </a:prstGeom>
          <a:gradFill rotWithShape="1">
            <a:gsLst>
              <a:gs pos="0">
                <a:schemeClr val="hlink">
                  <a:gamma/>
                  <a:tint val="0"/>
                  <a:invGamma/>
                  <a:alpha val="60001"/>
                </a:schemeClr>
              </a:gs>
              <a:gs pos="100000">
                <a:schemeClr val="hlink">
                  <a:alpha val="0"/>
                </a:schemeClr>
              </a:gs>
            </a:gsLst>
            <a:path path="shape">
              <a:fillToRect l="50000" t="50000" r="50000" b="50000"/>
            </a:path>
          </a:gradFill>
          <a:ln>
            <a:noFill/>
          </a:ln>
          <a:effectLst/>
          <a:extLst>
            <a:ext uri="{91240B29-F687-4F45-9708-019B960494DF}">
              <a14:hiddenLine xmlns:a14="http://schemas.microsoft.com/office/drawing/2010/main" w="12700" algn="ctr">
                <a:solidFill>
                  <a:schemeClr val="tx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35" tIns="45718" rIns="91435" bIns="45718" anchor="ctr"/>
          <a:lstStyle/>
          <a:p>
            <a:endParaRPr lang="en-US" dirty="0">
              <a:solidFill>
                <a:schemeClr val="bg1"/>
              </a:solidFill>
            </a:endParaRPr>
          </a:p>
        </p:txBody>
      </p:sp>
      <p:pic>
        <p:nvPicPr>
          <p:cNvPr id="1670146" name="Picture 2" descr="hands over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1325" y="3429000"/>
            <a:ext cx="3449638" cy="5592763"/>
          </a:xfrm>
          <a:prstGeom prst="rect">
            <a:avLst/>
          </a:prstGeom>
          <a:noFill/>
          <a:extLst>
            <a:ext uri="{909E8E84-426E-40DD-AFC4-6F175D3DCCD1}">
              <a14:hiddenFill xmlns:a14="http://schemas.microsoft.com/office/drawing/2010/main">
                <a:solidFill>
                  <a:srgbClr val="FFFFFF"/>
                </a:solidFill>
              </a14:hiddenFill>
            </a:ext>
          </a:extLst>
        </p:spPr>
      </p:pic>
      <p:pic>
        <p:nvPicPr>
          <p:cNvPr id="1670147" name="Picture 3" descr="3-01545_do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926" y="3487738"/>
            <a:ext cx="536575" cy="53657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476500" y="1139825"/>
            <a:ext cx="2571750" cy="795338"/>
            <a:chOff x="3962400" y="1367790"/>
            <a:chExt cx="4114800" cy="954406"/>
          </a:xfrm>
        </p:grpSpPr>
        <p:pic>
          <p:nvPicPr>
            <p:cNvPr id="1670150" name="Picture 6" descr="3-01545_ov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1367790"/>
              <a:ext cx="3718560" cy="954406"/>
            </a:xfrm>
            <a:prstGeom prst="rect">
              <a:avLst/>
            </a:prstGeom>
            <a:noFill/>
            <a:extLst>
              <a:ext uri="{909E8E84-426E-40DD-AFC4-6F175D3DCCD1}">
                <a14:hiddenFill xmlns:a14="http://schemas.microsoft.com/office/drawing/2010/main">
                  <a:solidFill>
                    <a:srgbClr val="FFFFFF"/>
                  </a:solidFill>
                </a14:hiddenFill>
              </a:ext>
            </a:extLst>
          </p:spPr>
        </p:pic>
        <p:sp>
          <p:nvSpPr>
            <p:cNvPr id="1670151" name="Rectangle 7"/>
            <p:cNvSpPr>
              <a:spLocks noChangeArrowheads="1"/>
            </p:cNvSpPr>
            <p:nvPr/>
          </p:nvSpPr>
          <p:spPr bwMode="ltGray">
            <a:xfrm>
              <a:off x="4470400" y="1602806"/>
              <a:ext cx="3606800"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buFontTx/>
                <a:buNone/>
              </a:pPr>
              <a:r>
                <a:rPr lang="en-US" sz="1600" dirty="0">
                  <a:solidFill>
                    <a:schemeClr val="bg1"/>
                  </a:solidFill>
                  <a:effectLst>
                    <a:outerShdw blurRad="38100" dist="38100" dir="2700000" algn="tl">
                      <a:srgbClr val="000000"/>
                    </a:outerShdw>
                  </a:effectLst>
                </a:rPr>
                <a:t>Botnets and </a:t>
              </a:r>
              <a:r>
                <a:rPr lang="en-US" sz="1600" dirty="0">
                  <a:solidFill>
                    <a:schemeClr val="bg1"/>
                  </a:solidFill>
                  <a:effectLst>
                    <a:outerShdw blurRad="38100" dist="38100" dir="2700000" algn="tl">
                      <a:srgbClr val="000000"/>
                    </a:outerShdw>
                  </a:effectLst>
                </a:rPr>
                <a:t>rootkits</a:t>
              </a:r>
              <a:endParaRPr lang="en-US" sz="1600" dirty="0">
                <a:solidFill>
                  <a:schemeClr val="bg1"/>
                </a:solidFill>
                <a:effectLst>
                  <a:outerShdw blurRad="38100" dist="38100" dir="2700000" algn="tl">
                    <a:srgbClr val="000000"/>
                  </a:outerShdw>
                </a:effectLst>
              </a:endParaRPr>
            </a:p>
          </p:txBody>
        </p:sp>
      </p:grpSp>
      <p:grpSp>
        <p:nvGrpSpPr>
          <p:cNvPr id="2" name="Group 1"/>
          <p:cNvGrpSpPr/>
          <p:nvPr/>
        </p:nvGrpSpPr>
        <p:grpSpPr>
          <a:xfrm>
            <a:off x="122238" y="1139825"/>
            <a:ext cx="2332038" cy="795338"/>
            <a:chOff x="195581" y="1367790"/>
            <a:chExt cx="3731260" cy="954406"/>
          </a:xfrm>
        </p:grpSpPr>
        <p:pic>
          <p:nvPicPr>
            <p:cNvPr id="1670153" name="Picture 9" descr="3-01545_ov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581" y="1367790"/>
              <a:ext cx="3718560" cy="954406"/>
            </a:xfrm>
            <a:prstGeom prst="rect">
              <a:avLst/>
            </a:prstGeom>
            <a:noFill/>
            <a:extLst>
              <a:ext uri="{909E8E84-426E-40DD-AFC4-6F175D3DCCD1}">
                <a14:hiddenFill xmlns:a14="http://schemas.microsoft.com/office/drawing/2010/main">
                  <a:solidFill>
                    <a:srgbClr val="FFFFFF"/>
                  </a:solidFill>
                </a14:hiddenFill>
              </a:ext>
            </a:extLst>
          </p:spPr>
        </p:pic>
        <p:sp>
          <p:nvSpPr>
            <p:cNvPr id="1670154" name="Rectangle 10"/>
            <p:cNvSpPr>
              <a:spLocks noChangeArrowheads="1"/>
            </p:cNvSpPr>
            <p:nvPr/>
          </p:nvSpPr>
          <p:spPr bwMode="ltGray">
            <a:xfrm>
              <a:off x="746762" y="1608522"/>
              <a:ext cx="3180079"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spAutoFit/>
            </a:bodyPr>
            <a:lstStyle/>
            <a:p>
              <a:pPr>
                <a:buFontTx/>
                <a:buNone/>
              </a:pPr>
              <a:r>
                <a:rPr lang="en-US" sz="1600" dirty="0">
                  <a:solidFill>
                    <a:schemeClr val="bg1"/>
                  </a:solidFill>
                  <a:effectLst>
                    <a:outerShdw blurRad="38100" dist="38100" dir="2700000" algn="tl">
                      <a:srgbClr val="000000"/>
                    </a:outerShdw>
                  </a:effectLst>
                </a:rPr>
                <a:t>Viruses and </a:t>
              </a:r>
              <a:r>
                <a:rPr lang="en-US" sz="1600" dirty="0">
                  <a:solidFill>
                    <a:schemeClr val="bg1"/>
                  </a:solidFill>
                  <a:effectLst>
                    <a:outerShdw blurRad="38100" dist="38100" dir="2700000" algn="tl">
                      <a:srgbClr val="000000"/>
                    </a:outerShdw>
                  </a:effectLst>
                </a:rPr>
                <a:t>worms</a:t>
              </a:r>
            </a:p>
          </p:txBody>
        </p:sp>
      </p:grpSp>
      <p:grpSp>
        <p:nvGrpSpPr>
          <p:cNvPr id="5" name="Group 4"/>
          <p:cNvGrpSpPr/>
          <p:nvPr/>
        </p:nvGrpSpPr>
        <p:grpSpPr>
          <a:xfrm>
            <a:off x="2563813" y="2011363"/>
            <a:ext cx="2484437" cy="795337"/>
            <a:chOff x="4102101" y="2413636"/>
            <a:chExt cx="3975099" cy="954404"/>
          </a:xfrm>
        </p:grpSpPr>
        <p:pic>
          <p:nvPicPr>
            <p:cNvPr id="1670156" name="Picture 12" descr="3-01545_ov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2101" y="2413636"/>
              <a:ext cx="3230880" cy="954404"/>
            </a:xfrm>
            <a:prstGeom prst="rect">
              <a:avLst/>
            </a:prstGeom>
            <a:noFill/>
            <a:extLst>
              <a:ext uri="{909E8E84-426E-40DD-AFC4-6F175D3DCCD1}">
                <a14:hiddenFill xmlns:a14="http://schemas.microsoft.com/office/drawing/2010/main">
                  <a:solidFill>
                    <a:srgbClr val="FFFFFF"/>
                  </a:solidFill>
                </a14:hiddenFill>
              </a:ext>
            </a:extLst>
          </p:spPr>
        </p:pic>
        <p:sp>
          <p:nvSpPr>
            <p:cNvPr id="1670157" name="Rectangle 13"/>
            <p:cNvSpPr>
              <a:spLocks noChangeArrowheads="1"/>
            </p:cNvSpPr>
            <p:nvPr/>
          </p:nvSpPr>
          <p:spPr bwMode="ltGray">
            <a:xfrm>
              <a:off x="4445000" y="2661987"/>
              <a:ext cx="3632200"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buFontTx/>
                <a:buNone/>
              </a:pPr>
              <a:r>
                <a:rPr lang="en-US" sz="1600" dirty="0">
                  <a:solidFill>
                    <a:schemeClr val="bg1"/>
                  </a:solidFill>
                  <a:effectLst>
                    <a:outerShdw blurRad="38100" dist="38100" dir="2700000" algn="tl">
                      <a:srgbClr val="000000"/>
                    </a:outerShdw>
                  </a:effectLst>
                </a:rPr>
                <a:t>Phishing and </a:t>
              </a:r>
              <a:r>
                <a:rPr lang="en-US" sz="1600" dirty="0">
                  <a:solidFill>
                    <a:schemeClr val="bg1"/>
                  </a:solidFill>
                  <a:effectLst>
                    <a:outerShdw blurRad="38100" dist="38100" dir="2700000" algn="tl">
                      <a:srgbClr val="000000"/>
                    </a:outerShdw>
                  </a:effectLst>
                </a:rPr>
                <a:t>fraud</a:t>
              </a:r>
            </a:p>
          </p:txBody>
        </p:sp>
      </p:grpSp>
      <p:grpSp>
        <p:nvGrpSpPr>
          <p:cNvPr id="3" name="Group 2"/>
          <p:cNvGrpSpPr/>
          <p:nvPr/>
        </p:nvGrpSpPr>
        <p:grpSpPr>
          <a:xfrm>
            <a:off x="34925" y="2011363"/>
            <a:ext cx="2774951" cy="795337"/>
            <a:chOff x="55880" y="2413636"/>
            <a:chExt cx="4439922" cy="954404"/>
          </a:xfrm>
        </p:grpSpPr>
        <p:pic>
          <p:nvPicPr>
            <p:cNvPr id="1670159" name="Picture 15" descr="3-01545_ov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80" y="2413636"/>
              <a:ext cx="4084320" cy="954404"/>
            </a:xfrm>
            <a:prstGeom prst="rect">
              <a:avLst/>
            </a:prstGeom>
            <a:noFill/>
            <a:extLst>
              <a:ext uri="{909E8E84-426E-40DD-AFC4-6F175D3DCCD1}">
                <a14:hiddenFill xmlns:a14="http://schemas.microsoft.com/office/drawing/2010/main">
                  <a:solidFill>
                    <a:srgbClr val="FFFFFF"/>
                  </a:solidFill>
                </a14:hiddenFill>
              </a:ext>
            </a:extLst>
          </p:spPr>
        </p:pic>
        <p:sp>
          <p:nvSpPr>
            <p:cNvPr id="1670160" name="Rectangle 16"/>
            <p:cNvSpPr>
              <a:spLocks noChangeArrowheads="1"/>
            </p:cNvSpPr>
            <p:nvPr/>
          </p:nvSpPr>
          <p:spPr bwMode="ltGray">
            <a:xfrm>
              <a:off x="622301" y="2692468"/>
              <a:ext cx="3873501"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buFontTx/>
                <a:buNone/>
              </a:pPr>
              <a:r>
                <a:rPr lang="en-US" sz="1600" dirty="0">
                  <a:solidFill>
                    <a:schemeClr val="bg1"/>
                  </a:solidFill>
                  <a:effectLst>
                    <a:outerShdw blurRad="38100" dist="38100" dir="2700000" algn="tl">
                      <a:srgbClr val="000000"/>
                    </a:outerShdw>
                  </a:effectLst>
                </a:rPr>
                <a:t>Unauthorized access</a:t>
              </a:r>
            </a:p>
          </p:txBody>
        </p:sp>
      </p:grpSp>
      <p:grpSp>
        <p:nvGrpSpPr>
          <p:cNvPr id="1670161" name="Group 17"/>
          <p:cNvGrpSpPr>
            <a:grpSpLocks/>
          </p:cNvGrpSpPr>
          <p:nvPr/>
        </p:nvGrpSpPr>
        <p:grpSpPr bwMode="auto">
          <a:xfrm>
            <a:off x="198438" y="3497263"/>
            <a:ext cx="3265488" cy="795337"/>
            <a:chOff x="394" y="2221"/>
            <a:chExt cx="2057" cy="501"/>
          </a:xfrm>
        </p:grpSpPr>
        <p:pic>
          <p:nvPicPr>
            <p:cNvPr id="1670162" name="Picture 18" descr="3-01545_ov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 y="2221"/>
              <a:ext cx="1368" cy="501"/>
            </a:xfrm>
            <a:prstGeom prst="rect">
              <a:avLst/>
            </a:prstGeom>
            <a:noFill/>
            <a:extLst>
              <a:ext uri="{909E8E84-426E-40DD-AFC4-6F175D3DCCD1}">
                <a14:hiddenFill xmlns:a14="http://schemas.microsoft.com/office/drawing/2010/main">
                  <a:solidFill>
                    <a:srgbClr val="FFFFFF"/>
                  </a:solidFill>
                </a14:hiddenFill>
              </a:ext>
            </a:extLst>
          </p:spPr>
        </p:pic>
        <p:sp>
          <p:nvSpPr>
            <p:cNvPr id="1670163" name="Rectangle 19"/>
            <p:cNvSpPr>
              <a:spLocks noChangeArrowheads="1"/>
            </p:cNvSpPr>
            <p:nvPr/>
          </p:nvSpPr>
          <p:spPr bwMode="ltGray">
            <a:xfrm>
              <a:off x="915" y="2369"/>
              <a:ext cx="1536" cy="2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buFontTx/>
                <a:buNone/>
              </a:pPr>
              <a:r>
                <a:rPr lang="en-US" sz="1600" dirty="0">
                  <a:solidFill>
                    <a:schemeClr val="bg1"/>
                  </a:solidFill>
                  <a:effectLst>
                    <a:outerShdw blurRad="38100" dist="38100" dir="2700000" algn="tl">
                      <a:srgbClr val="000000"/>
                    </a:outerShdw>
                  </a:effectLst>
                </a:rPr>
                <a:t>Spam</a:t>
              </a:r>
            </a:p>
          </p:txBody>
        </p:sp>
      </p:grpSp>
      <p:grpSp>
        <p:nvGrpSpPr>
          <p:cNvPr id="6" name="Group 5"/>
          <p:cNvGrpSpPr/>
          <p:nvPr/>
        </p:nvGrpSpPr>
        <p:grpSpPr>
          <a:xfrm>
            <a:off x="1652588" y="2763838"/>
            <a:ext cx="2919412" cy="795337"/>
            <a:chOff x="2644141" y="3316606"/>
            <a:chExt cx="4671059" cy="954404"/>
          </a:xfrm>
        </p:grpSpPr>
        <p:pic>
          <p:nvPicPr>
            <p:cNvPr id="1670165" name="Picture 21" descr="3-01545_oval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4141" y="3316606"/>
              <a:ext cx="3230881" cy="954404"/>
            </a:xfrm>
            <a:prstGeom prst="rect">
              <a:avLst/>
            </a:prstGeom>
            <a:noFill/>
            <a:extLst>
              <a:ext uri="{909E8E84-426E-40DD-AFC4-6F175D3DCCD1}">
                <a14:hiddenFill xmlns:a14="http://schemas.microsoft.com/office/drawing/2010/main">
                  <a:solidFill>
                    <a:srgbClr val="FFFFFF"/>
                  </a:solidFill>
                </a14:hiddenFill>
              </a:ext>
            </a:extLst>
          </p:spPr>
        </p:pic>
        <p:sp>
          <p:nvSpPr>
            <p:cNvPr id="1670166" name="Rectangle 22"/>
            <p:cNvSpPr>
              <a:spLocks noChangeArrowheads="1"/>
            </p:cNvSpPr>
            <p:nvPr/>
          </p:nvSpPr>
          <p:spPr bwMode="ltGray">
            <a:xfrm>
              <a:off x="3731259" y="3559243"/>
              <a:ext cx="3583941"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buFontTx/>
                <a:buNone/>
              </a:pPr>
              <a:r>
                <a:rPr lang="en-US" sz="1600" dirty="0">
                  <a:solidFill>
                    <a:schemeClr val="bg1"/>
                  </a:solidFill>
                  <a:effectLst>
                    <a:outerShdw blurRad="38100" dist="38100" dir="2700000" algn="tl">
                      <a:srgbClr val="000000"/>
                    </a:outerShdw>
                  </a:effectLst>
                </a:rPr>
                <a:t>Spyware</a:t>
              </a:r>
            </a:p>
          </p:txBody>
        </p:sp>
      </p:grpSp>
      <p:grpSp>
        <p:nvGrpSpPr>
          <p:cNvPr id="10" name="Group 9"/>
          <p:cNvGrpSpPr/>
          <p:nvPr/>
        </p:nvGrpSpPr>
        <p:grpSpPr>
          <a:xfrm>
            <a:off x="4578351" y="1997075"/>
            <a:ext cx="2301875" cy="827088"/>
            <a:chOff x="7325361" y="2396490"/>
            <a:chExt cx="3683000" cy="992506"/>
          </a:xfrm>
        </p:grpSpPr>
        <p:pic>
          <p:nvPicPr>
            <p:cNvPr id="1670168" name="Picture 24"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5361" y="2396490"/>
              <a:ext cx="3683000" cy="992506"/>
            </a:xfrm>
            <a:prstGeom prst="rect">
              <a:avLst/>
            </a:prstGeom>
            <a:noFill/>
            <a:extLst>
              <a:ext uri="{909E8E84-426E-40DD-AFC4-6F175D3DCCD1}">
                <a14:hiddenFill xmlns:a14="http://schemas.microsoft.com/office/drawing/2010/main">
                  <a:solidFill>
                    <a:srgbClr val="FFFFFF"/>
                  </a:solidFill>
                </a14:hiddenFill>
              </a:ext>
            </a:extLst>
          </p:spPr>
        </p:pic>
        <p:sp>
          <p:nvSpPr>
            <p:cNvPr id="1670169" name="Rectangle 25"/>
            <p:cNvSpPr>
              <a:spLocks noChangeArrowheads="1"/>
            </p:cNvSpPr>
            <p:nvPr/>
          </p:nvSpPr>
          <p:spPr bwMode="ltGray">
            <a:xfrm flipH="1">
              <a:off x="8077199" y="2508540"/>
              <a:ext cx="2280920" cy="7017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lgn="ctr">
                <a:buFontTx/>
                <a:buNone/>
              </a:pPr>
              <a:r>
                <a:rPr lang="en-US" sz="1600" dirty="0">
                  <a:effectLst>
                    <a:outerShdw blurRad="38100" dist="38100" dir="2700000" algn="tl">
                      <a:srgbClr val="000000"/>
                    </a:outerShdw>
                  </a:effectLst>
                </a:rPr>
                <a:t>Regulatory</a:t>
              </a:r>
              <a:br>
                <a:rPr lang="en-US" sz="1600" dirty="0">
                  <a:effectLst>
                    <a:outerShdw blurRad="38100" dist="38100" dir="2700000" algn="tl">
                      <a:srgbClr val="000000"/>
                    </a:outerShdw>
                  </a:effectLst>
                </a:rPr>
              </a:br>
              <a:r>
                <a:rPr lang="en-US" sz="1600" dirty="0">
                  <a:effectLst>
                    <a:outerShdw blurRad="38100" dist="38100" dir="2700000" algn="tl">
                      <a:srgbClr val="000000"/>
                    </a:outerShdw>
                  </a:effectLst>
                </a:rPr>
                <a:t>compliance</a:t>
              </a:r>
              <a:endParaRPr lang="en-US" sz="1600" dirty="0">
                <a:effectLst>
                  <a:outerShdw blurRad="38100" dist="38100" dir="2700000" algn="tl">
                    <a:srgbClr val="000000"/>
                  </a:outerShdw>
                </a:effectLst>
              </a:endParaRPr>
            </a:p>
          </p:txBody>
        </p:sp>
      </p:grpSp>
      <p:grpSp>
        <p:nvGrpSpPr>
          <p:cNvPr id="8" name="Group 7"/>
          <p:cNvGrpSpPr/>
          <p:nvPr/>
        </p:nvGrpSpPr>
        <p:grpSpPr>
          <a:xfrm>
            <a:off x="5584826" y="3702050"/>
            <a:ext cx="2347912" cy="827088"/>
            <a:chOff x="8935721" y="4442460"/>
            <a:chExt cx="3756659" cy="992506"/>
          </a:xfrm>
        </p:grpSpPr>
        <p:pic>
          <p:nvPicPr>
            <p:cNvPr id="1670171" name="Picture 27"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5721" y="4442460"/>
              <a:ext cx="3683000" cy="992506"/>
            </a:xfrm>
            <a:prstGeom prst="rect">
              <a:avLst/>
            </a:prstGeom>
            <a:noFill/>
            <a:extLst>
              <a:ext uri="{909E8E84-426E-40DD-AFC4-6F175D3DCCD1}">
                <a14:hiddenFill xmlns:a14="http://schemas.microsoft.com/office/drawing/2010/main">
                  <a:solidFill>
                    <a:srgbClr val="FFFFFF"/>
                  </a:solidFill>
                </a14:hiddenFill>
              </a:ext>
            </a:extLst>
          </p:spPr>
        </p:pic>
        <p:sp>
          <p:nvSpPr>
            <p:cNvPr id="1670172" name="Rectangle 28"/>
            <p:cNvSpPr>
              <a:spLocks noChangeArrowheads="1"/>
            </p:cNvSpPr>
            <p:nvPr/>
          </p:nvSpPr>
          <p:spPr bwMode="ltGray">
            <a:xfrm flipH="1">
              <a:off x="9372599" y="4688830"/>
              <a:ext cx="3319781"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spAutoFit/>
            </a:bodyPr>
            <a:lstStyle/>
            <a:p>
              <a:pPr>
                <a:buFontTx/>
                <a:buNone/>
              </a:pPr>
              <a:r>
                <a:rPr lang="en-US" sz="1600" dirty="0">
                  <a:effectLst>
                    <a:outerShdw blurRad="38100" dist="38100" dir="2700000" algn="tl">
                      <a:srgbClr val="000000"/>
                    </a:outerShdw>
                  </a:effectLst>
                </a:rPr>
                <a:t>Inappropriate content</a:t>
              </a:r>
              <a:endParaRPr lang="en-US" sz="1600" dirty="0">
                <a:effectLst>
                  <a:outerShdw blurRad="38100" dist="38100" dir="2700000" algn="tl">
                    <a:srgbClr val="000000"/>
                  </a:outerShdw>
                </a:effectLst>
              </a:endParaRPr>
            </a:p>
          </p:txBody>
        </p:sp>
      </p:grpSp>
      <p:grpSp>
        <p:nvGrpSpPr>
          <p:cNvPr id="9" name="Group 8"/>
          <p:cNvGrpSpPr/>
          <p:nvPr/>
        </p:nvGrpSpPr>
        <p:grpSpPr>
          <a:xfrm>
            <a:off x="6842125" y="1903412"/>
            <a:ext cx="2301875" cy="827088"/>
            <a:chOff x="10947400" y="2284094"/>
            <a:chExt cx="3683000" cy="992506"/>
          </a:xfrm>
        </p:grpSpPr>
        <p:pic>
          <p:nvPicPr>
            <p:cNvPr id="1670174" name="Picture 30"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7400" y="2284094"/>
              <a:ext cx="3683000" cy="992506"/>
            </a:xfrm>
            <a:prstGeom prst="rect">
              <a:avLst/>
            </a:prstGeom>
            <a:noFill/>
            <a:extLst>
              <a:ext uri="{909E8E84-426E-40DD-AFC4-6F175D3DCCD1}">
                <a14:hiddenFill xmlns:a14="http://schemas.microsoft.com/office/drawing/2010/main">
                  <a:solidFill>
                    <a:srgbClr val="FFFFFF"/>
                  </a:solidFill>
                </a14:hiddenFill>
              </a:ext>
            </a:extLst>
          </p:spPr>
        </p:pic>
        <p:sp>
          <p:nvSpPr>
            <p:cNvPr id="1670175" name="Rectangle 31"/>
            <p:cNvSpPr>
              <a:spLocks noChangeArrowheads="1"/>
            </p:cNvSpPr>
            <p:nvPr/>
          </p:nvSpPr>
          <p:spPr bwMode="ltGray">
            <a:xfrm flipH="1">
              <a:off x="11645898" y="2593406"/>
              <a:ext cx="2857501"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spAutoFit/>
            </a:bodyPr>
            <a:lstStyle/>
            <a:p>
              <a:pPr>
                <a:buFontTx/>
                <a:buNone/>
              </a:pPr>
              <a:r>
                <a:rPr lang="en-US" sz="1600" dirty="0">
                  <a:effectLst>
                    <a:outerShdw blurRad="38100" dist="38100" dir="2700000" algn="tl">
                      <a:srgbClr val="000000"/>
                    </a:outerShdw>
                  </a:effectLst>
                </a:rPr>
                <a:t>Corporate policies</a:t>
              </a:r>
              <a:endParaRPr lang="en-US" sz="1600" dirty="0">
                <a:effectLst>
                  <a:outerShdw blurRad="38100" dist="38100" dir="2700000" algn="tl">
                    <a:srgbClr val="000000"/>
                  </a:outerShdw>
                </a:effectLst>
              </a:endParaRPr>
            </a:p>
          </p:txBody>
        </p:sp>
      </p:grpSp>
      <p:grpSp>
        <p:nvGrpSpPr>
          <p:cNvPr id="14" name="Group 13"/>
          <p:cNvGrpSpPr/>
          <p:nvPr/>
        </p:nvGrpSpPr>
        <p:grpSpPr>
          <a:xfrm>
            <a:off x="4814889" y="1206500"/>
            <a:ext cx="2301875" cy="827087"/>
            <a:chOff x="7703822" y="1447800"/>
            <a:chExt cx="3683000" cy="992504"/>
          </a:xfrm>
        </p:grpSpPr>
        <p:pic>
          <p:nvPicPr>
            <p:cNvPr id="1670177" name="Picture 33"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3822" y="1447800"/>
              <a:ext cx="3683000" cy="992504"/>
            </a:xfrm>
            <a:prstGeom prst="rect">
              <a:avLst/>
            </a:prstGeom>
            <a:noFill/>
            <a:extLst>
              <a:ext uri="{909E8E84-426E-40DD-AFC4-6F175D3DCCD1}">
                <a14:hiddenFill xmlns:a14="http://schemas.microsoft.com/office/drawing/2010/main">
                  <a:solidFill>
                    <a:srgbClr val="FFFFFF"/>
                  </a:solidFill>
                </a14:hiddenFill>
              </a:ext>
            </a:extLst>
          </p:spPr>
        </p:pic>
        <p:sp>
          <p:nvSpPr>
            <p:cNvPr id="1670178" name="Rectangle 34"/>
            <p:cNvSpPr>
              <a:spLocks noChangeArrowheads="1"/>
            </p:cNvSpPr>
            <p:nvPr/>
          </p:nvSpPr>
          <p:spPr bwMode="ltGray">
            <a:xfrm flipH="1">
              <a:off x="8153400" y="1571280"/>
              <a:ext cx="2588261" cy="7017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spAutoFit/>
            </a:bodyPr>
            <a:lstStyle/>
            <a:p>
              <a:pPr algn="ctr">
                <a:buFontTx/>
                <a:buNone/>
              </a:pPr>
              <a:r>
                <a:rPr lang="en-US" sz="1600" dirty="0">
                  <a:effectLst>
                    <a:outerShdw blurRad="38100" dist="38100" dir="2700000" algn="tl">
                      <a:srgbClr val="000000"/>
                    </a:outerShdw>
                  </a:effectLst>
                </a:rPr>
                <a:t>Information </a:t>
              </a:r>
              <a:br>
                <a:rPr lang="en-US" sz="1600" dirty="0">
                  <a:effectLst>
                    <a:outerShdw blurRad="38100" dist="38100" dir="2700000" algn="tl">
                      <a:srgbClr val="000000"/>
                    </a:outerShdw>
                  </a:effectLst>
                </a:rPr>
              </a:br>
              <a:r>
                <a:rPr lang="en-US" sz="1600" dirty="0">
                  <a:effectLst>
                    <a:outerShdw blurRad="38100" dist="38100" dir="2700000" algn="tl">
                      <a:srgbClr val="000000"/>
                    </a:outerShdw>
                  </a:effectLst>
                </a:rPr>
                <a:t>loss/leakage</a:t>
              </a:r>
            </a:p>
          </p:txBody>
        </p:sp>
      </p:grpSp>
      <p:pic>
        <p:nvPicPr>
          <p:cNvPr id="1670179" name="Picture 35" descr="3-01545_dot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3963" y="3943350"/>
            <a:ext cx="444500" cy="444500"/>
          </a:xfrm>
          <a:prstGeom prst="rect">
            <a:avLst/>
          </a:prstGeom>
          <a:noFill/>
          <a:extLst>
            <a:ext uri="{909E8E84-426E-40DD-AFC4-6F175D3DCCD1}">
              <a14:hiddenFill xmlns:a14="http://schemas.microsoft.com/office/drawing/2010/main">
                <a:solidFill>
                  <a:srgbClr val="FFFFFF"/>
                </a:solidFill>
              </a14:hiddenFill>
            </a:ext>
          </a:extLst>
        </p:spPr>
      </p:pic>
      <p:pic>
        <p:nvPicPr>
          <p:cNvPr id="1670180" name="Picture 36" descr="3-01545_dot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1114" y="4224338"/>
            <a:ext cx="307975" cy="307975"/>
          </a:xfrm>
          <a:prstGeom prst="rect">
            <a:avLst/>
          </a:prstGeom>
          <a:noFill/>
          <a:extLst>
            <a:ext uri="{909E8E84-426E-40DD-AFC4-6F175D3DCCD1}">
              <a14:hiddenFill xmlns:a14="http://schemas.microsoft.com/office/drawing/2010/main">
                <a:solidFill>
                  <a:srgbClr val="FFFFFF"/>
                </a:solidFill>
              </a14:hiddenFill>
            </a:ext>
          </a:extLst>
        </p:spPr>
      </p:pic>
      <p:pic>
        <p:nvPicPr>
          <p:cNvPr id="1670181" name="Picture 37" descr="3-01545_dot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2954338"/>
            <a:ext cx="412750" cy="412750"/>
          </a:xfrm>
          <a:prstGeom prst="rect">
            <a:avLst/>
          </a:prstGeom>
          <a:noFill/>
          <a:extLst>
            <a:ext uri="{909E8E84-426E-40DD-AFC4-6F175D3DCCD1}">
              <a14:hiddenFill xmlns:a14="http://schemas.microsoft.com/office/drawing/2010/main">
                <a:solidFill>
                  <a:srgbClr val="FFFFFF"/>
                </a:solidFill>
              </a14:hiddenFill>
            </a:ext>
          </a:extLst>
        </p:spPr>
      </p:pic>
      <p:pic>
        <p:nvPicPr>
          <p:cNvPr id="1670182" name="Picture 38" descr="3-01545_thie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3250" y="3943350"/>
            <a:ext cx="704850" cy="819150"/>
          </a:xfrm>
          <a:prstGeom prst="rect">
            <a:avLst/>
          </a:prstGeom>
          <a:noFill/>
          <a:extLst>
            <a:ext uri="{909E8E84-426E-40DD-AFC4-6F175D3DCCD1}">
              <a14:hiddenFill xmlns:a14="http://schemas.microsoft.com/office/drawing/2010/main">
                <a:solidFill>
                  <a:srgbClr val="FFFFFF"/>
                </a:solidFill>
              </a14:hiddenFill>
            </a:ext>
          </a:extLst>
        </p:spPr>
      </p:pic>
      <p:pic>
        <p:nvPicPr>
          <p:cNvPr id="1670184" name="Picture 40" descr="3-01545_dot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1463" y="3702050"/>
            <a:ext cx="2921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1670185" name="Picture 41" descr="3-01545_dot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5588" y="3424238"/>
            <a:ext cx="2921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1670186" name="Picture 42" descr="3-01545_dot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85150" y="3970338"/>
            <a:ext cx="292100" cy="2921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411663" y="2867025"/>
            <a:ext cx="2301875" cy="827088"/>
            <a:chOff x="7058661" y="3440430"/>
            <a:chExt cx="3683000" cy="992506"/>
          </a:xfrm>
        </p:grpSpPr>
        <p:pic>
          <p:nvPicPr>
            <p:cNvPr id="1670189" name="Picture 45"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8661" y="3440430"/>
              <a:ext cx="3683000" cy="992506"/>
            </a:xfrm>
            <a:prstGeom prst="rect">
              <a:avLst/>
            </a:prstGeom>
            <a:noFill/>
            <a:extLst>
              <a:ext uri="{909E8E84-426E-40DD-AFC4-6F175D3DCCD1}">
                <a14:hiddenFill xmlns:a14="http://schemas.microsoft.com/office/drawing/2010/main">
                  <a:solidFill>
                    <a:srgbClr val="FFFFFF"/>
                  </a:solidFill>
                </a14:hiddenFill>
              </a:ext>
            </a:extLst>
          </p:spPr>
        </p:pic>
        <p:sp>
          <p:nvSpPr>
            <p:cNvPr id="1670190" name="Rectangle 46"/>
            <p:cNvSpPr>
              <a:spLocks noChangeArrowheads="1"/>
            </p:cNvSpPr>
            <p:nvPr/>
          </p:nvSpPr>
          <p:spPr bwMode="ltGray">
            <a:xfrm flipH="1">
              <a:off x="7752082" y="3552480"/>
              <a:ext cx="2537459" cy="7017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spAutoFit/>
            </a:bodyPr>
            <a:lstStyle/>
            <a:p>
              <a:pPr>
                <a:buFontTx/>
                <a:buNone/>
              </a:pPr>
              <a:r>
                <a:rPr lang="en-US" sz="1600" dirty="0">
                  <a:effectLst>
                    <a:outerShdw blurRad="38100" dist="38100" dir="2700000" algn="tl">
                      <a:srgbClr val="000000"/>
                    </a:outerShdw>
                  </a:effectLst>
                </a:rPr>
                <a:t>Patch m</a:t>
              </a:r>
              <a:r>
                <a:rPr lang="en-US" sz="1600" dirty="0">
                  <a:effectLst>
                    <a:outerShdw blurRad="38100" dist="38100" dir="2700000" algn="tl">
                      <a:srgbClr val="000000"/>
                    </a:outerShdw>
                  </a:effectLst>
                </a:rPr>
                <a:t>anagement</a:t>
              </a:r>
              <a:endParaRPr lang="en-US" sz="1600" dirty="0">
                <a:effectLst>
                  <a:outerShdw blurRad="38100" dist="38100" dir="2700000" algn="tl">
                    <a:srgbClr val="000000"/>
                  </a:outerShdw>
                </a:effectLst>
              </a:endParaRPr>
            </a:p>
          </p:txBody>
        </p:sp>
      </p:grpSp>
      <p:grpSp>
        <p:nvGrpSpPr>
          <p:cNvPr id="1670191" name="Group 47"/>
          <p:cNvGrpSpPr>
            <a:grpSpLocks/>
          </p:cNvGrpSpPr>
          <p:nvPr/>
        </p:nvGrpSpPr>
        <p:grpSpPr bwMode="auto">
          <a:xfrm>
            <a:off x="6842126" y="2882900"/>
            <a:ext cx="2301875" cy="827088"/>
            <a:chOff x="4211" y="1983"/>
            <a:chExt cx="1450" cy="521"/>
          </a:xfrm>
        </p:grpSpPr>
        <p:pic>
          <p:nvPicPr>
            <p:cNvPr id="1670192" name="Picture 48"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1" y="1983"/>
              <a:ext cx="1450" cy="521"/>
            </a:xfrm>
            <a:prstGeom prst="rect">
              <a:avLst/>
            </a:prstGeom>
            <a:noFill/>
            <a:extLst>
              <a:ext uri="{909E8E84-426E-40DD-AFC4-6F175D3DCCD1}">
                <a14:hiddenFill xmlns:a14="http://schemas.microsoft.com/office/drawing/2010/main">
                  <a:solidFill>
                    <a:srgbClr val="FFFFFF"/>
                  </a:solidFill>
                </a14:hiddenFill>
              </a:ext>
            </a:extLst>
          </p:spPr>
        </p:pic>
        <p:sp>
          <p:nvSpPr>
            <p:cNvPr id="1670193" name="Rectangle 49"/>
            <p:cNvSpPr>
              <a:spLocks noChangeArrowheads="1"/>
            </p:cNvSpPr>
            <p:nvPr/>
          </p:nvSpPr>
          <p:spPr bwMode="ltGray">
            <a:xfrm flipH="1">
              <a:off x="4481" y="2137"/>
              <a:ext cx="994" cy="21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buFontTx/>
                <a:buNone/>
              </a:pPr>
              <a:r>
                <a:rPr lang="en-US" sz="1600" dirty="0">
                  <a:effectLst>
                    <a:outerShdw blurRad="38100" dist="38100" dir="2700000" algn="tl">
                      <a:srgbClr val="000000"/>
                    </a:outerShdw>
                  </a:effectLst>
                </a:rPr>
                <a:t>Unmanaged </a:t>
              </a:r>
              <a:r>
                <a:rPr lang="en-US" sz="1600" dirty="0">
                  <a:effectLst>
                    <a:outerShdw blurRad="38100" dist="38100" dir="2700000" algn="tl">
                      <a:srgbClr val="000000"/>
                    </a:outerShdw>
                  </a:effectLst>
                </a:rPr>
                <a:t>PCs</a:t>
              </a:r>
              <a:endParaRPr lang="en-US" sz="1600" dirty="0">
                <a:effectLst>
                  <a:outerShdw blurRad="38100" dist="38100" dir="2700000" algn="tl">
                    <a:srgbClr val="000000"/>
                  </a:outerShdw>
                </a:effectLst>
              </a:endParaRPr>
            </a:p>
          </p:txBody>
        </p:sp>
      </p:grpSp>
      <p:sp>
        <p:nvSpPr>
          <p:cNvPr id="1670205" name="Rectangle 61"/>
          <p:cNvSpPr>
            <a:spLocks noGrp="1" noChangeArrowheads="1"/>
          </p:cNvSpPr>
          <p:nvPr>
            <p:ph type="title"/>
          </p:nvPr>
        </p:nvSpPr>
        <p:spPr>
          <a:xfrm>
            <a:off x="382588" y="-1677987"/>
            <a:ext cx="8509000" cy="609398"/>
          </a:xfrm>
        </p:spPr>
        <p:txBody>
          <a:bodyPr/>
          <a:lstStyle/>
          <a:p>
            <a:r>
              <a:rPr lang="en-US" sz="4400" dirty="0"/>
              <a:t>Today’s IT Security Challenges</a:t>
            </a:r>
          </a:p>
        </p:txBody>
      </p:sp>
      <p:pic>
        <p:nvPicPr>
          <p:cNvPr id="1670211" name="Picture 67" descr="3-01545_sd9_MG-comp"/>
          <p:cNvPicPr>
            <a:picLocks noChangeAspect="1" noChangeArrowheads="1"/>
          </p:cNvPicPr>
          <p:nvPr/>
        </p:nvPicPr>
        <p:blipFill>
          <a:blip r:embed="rId12" cstate="print">
            <a:lum bright="-18000"/>
            <a:extLst>
              <a:ext uri="{28A0092B-C50C-407E-A947-70E740481C1C}">
                <a14:useLocalDpi xmlns:a14="http://schemas.microsoft.com/office/drawing/2010/main" val="0"/>
              </a:ext>
            </a:extLst>
          </a:blip>
          <a:srcRect/>
          <a:stretch>
            <a:fillRect/>
          </a:stretch>
        </p:blipFill>
        <p:spPr bwMode="auto">
          <a:xfrm>
            <a:off x="1695451" y="4664075"/>
            <a:ext cx="1096963" cy="1241425"/>
          </a:xfrm>
          <a:prstGeom prst="rect">
            <a:avLst/>
          </a:prstGeom>
          <a:noFill/>
          <a:extLst>
            <a:ext uri="{909E8E84-426E-40DD-AFC4-6F175D3DCCD1}">
              <a14:hiddenFill xmlns:a14="http://schemas.microsoft.com/office/drawing/2010/main">
                <a:solidFill>
                  <a:srgbClr val="FFFFFF"/>
                </a:solidFill>
              </a14:hiddenFill>
            </a:ext>
          </a:extLst>
        </p:spPr>
      </p:pic>
      <p:pic>
        <p:nvPicPr>
          <p:cNvPr id="1670212" name="Picture 68" descr="3-01545_Cyan-jump-drive"/>
          <p:cNvPicPr>
            <a:picLocks noChangeAspect="1" noChangeArrowheads="1"/>
          </p:cNvPicPr>
          <p:nvPr/>
        </p:nvPicPr>
        <p:blipFill>
          <a:blip r:embed="rId13" cstate="print">
            <a:lum bright="-6000" contrast="6000"/>
            <a:extLst>
              <a:ext uri="{28A0092B-C50C-407E-A947-70E740481C1C}">
                <a14:useLocalDpi xmlns:a14="http://schemas.microsoft.com/office/drawing/2010/main" val="0"/>
              </a:ext>
            </a:extLst>
          </a:blip>
          <a:srcRect/>
          <a:stretch>
            <a:fillRect/>
          </a:stretch>
        </p:blipFill>
        <p:spPr bwMode="auto">
          <a:xfrm>
            <a:off x="6416676" y="4843463"/>
            <a:ext cx="593725" cy="627062"/>
          </a:xfrm>
          <a:prstGeom prst="rect">
            <a:avLst/>
          </a:prstGeom>
          <a:noFill/>
          <a:extLst>
            <a:ext uri="{909E8E84-426E-40DD-AFC4-6F175D3DCCD1}">
              <a14:hiddenFill xmlns:a14="http://schemas.microsoft.com/office/drawing/2010/main">
                <a:solidFill>
                  <a:srgbClr val="FFFFFF"/>
                </a:solidFill>
              </a14:hiddenFill>
            </a:ext>
          </a:extLst>
        </p:spPr>
      </p:pic>
      <p:pic>
        <p:nvPicPr>
          <p:cNvPr id="1670213" name="Picture 69" descr="3-01545_Cyan_MSce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4833938"/>
            <a:ext cx="401638" cy="850900"/>
          </a:xfrm>
          <a:prstGeom prst="rect">
            <a:avLst/>
          </a:prstGeom>
          <a:noFill/>
          <a:extLst>
            <a:ext uri="{909E8E84-426E-40DD-AFC4-6F175D3DCCD1}">
              <a14:hiddenFill xmlns:a14="http://schemas.microsoft.com/office/drawing/2010/main">
                <a:solidFill>
                  <a:srgbClr val="FFFFFF"/>
                </a:solidFill>
              </a14:hiddenFill>
            </a:ext>
          </a:extLst>
        </p:spPr>
      </p:pic>
      <p:sp>
        <p:nvSpPr>
          <p:cNvPr id="56" name="Title 4"/>
          <p:cNvSpPr txBox="1">
            <a:spLocks/>
          </p:cNvSpPr>
          <p:nvPr/>
        </p:nvSpPr>
        <p:spPr>
          <a:xfrm>
            <a:off x="333375" y="254001"/>
            <a:ext cx="8382000"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r>
              <a:rPr lang="en-US" sz="3900" dirty="0"/>
              <a:t>Today’s Challenges</a:t>
            </a:r>
            <a:endParaRPr lang="en-US" sz="3900" dirty="0"/>
          </a:p>
        </p:txBody>
      </p:sp>
      <p:grpSp>
        <p:nvGrpSpPr>
          <p:cNvPr id="13" name="Group 12"/>
          <p:cNvGrpSpPr/>
          <p:nvPr/>
        </p:nvGrpSpPr>
        <p:grpSpPr>
          <a:xfrm>
            <a:off x="4673601" y="444500"/>
            <a:ext cx="2301875" cy="827088"/>
            <a:chOff x="7477761" y="533400"/>
            <a:chExt cx="3683000" cy="992506"/>
          </a:xfrm>
        </p:grpSpPr>
        <p:pic>
          <p:nvPicPr>
            <p:cNvPr id="48" name="Picture 24"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7761" y="533400"/>
              <a:ext cx="3683000" cy="99250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25"/>
            <p:cNvSpPr>
              <a:spLocks noChangeArrowheads="1"/>
            </p:cNvSpPr>
            <p:nvPr/>
          </p:nvSpPr>
          <p:spPr bwMode="ltGray">
            <a:xfrm flipH="1">
              <a:off x="8153399" y="645450"/>
              <a:ext cx="2280920" cy="7017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lgn="ctr">
                <a:buFontTx/>
                <a:buNone/>
              </a:pPr>
              <a:r>
                <a:rPr lang="en-US" sz="1600" dirty="0">
                  <a:effectLst>
                    <a:outerShdw blurRad="38100" dist="38100" dir="2700000" algn="tl">
                      <a:srgbClr val="000000"/>
                    </a:outerShdw>
                  </a:effectLst>
                </a:rPr>
                <a:t>Need 24/7 uptime</a:t>
              </a:r>
              <a:endParaRPr lang="en-US" sz="1600" dirty="0">
                <a:effectLst>
                  <a:outerShdw blurRad="38100" dist="38100" dir="2700000" algn="tl">
                    <a:srgbClr val="000000"/>
                  </a:outerShdw>
                </a:effectLst>
              </a:endParaRPr>
            </a:p>
          </p:txBody>
        </p:sp>
      </p:grpSp>
      <p:grpSp>
        <p:nvGrpSpPr>
          <p:cNvPr id="12" name="Group 11"/>
          <p:cNvGrpSpPr/>
          <p:nvPr/>
        </p:nvGrpSpPr>
        <p:grpSpPr>
          <a:xfrm>
            <a:off x="6762750" y="127000"/>
            <a:ext cx="2527300" cy="827087"/>
            <a:chOff x="10820400" y="152400"/>
            <a:chExt cx="4043680" cy="992504"/>
          </a:xfrm>
        </p:grpSpPr>
        <p:pic>
          <p:nvPicPr>
            <p:cNvPr id="50" name="Picture 33"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20400" y="152400"/>
              <a:ext cx="3683000" cy="99250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4"/>
            <p:cNvSpPr>
              <a:spLocks noChangeArrowheads="1"/>
            </p:cNvSpPr>
            <p:nvPr/>
          </p:nvSpPr>
          <p:spPr bwMode="ltGray">
            <a:xfrm flipH="1">
              <a:off x="11430000" y="423611"/>
              <a:ext cx="3434080" cy="4062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spAutoFit/>
            </a:bodyPr>
            <a:lstStyle/>
            <a:p>
              <a:pPr>
                <a:buFontTx/>
                <a:buNone/>
              </a:pPr>
              <a:r>
                <a:rPr lang="en-US" sz="1600" dirty="0">
                  <a:effectLst>
                    <a:outerShdw blurRad="38100" dist="38100" dir="2700000" algn="tl">
                      <a:srgbClr val="000000"/>
                    </a:outerShdw>
                  </a:effectLst>
                </a:rPr>
                <a:t>Personal info online</a:t>
              </a:r>
              <a:endParaRPr lang="en-US" sz="1600" dirty="0">
                <a:effectLst>
                  <a:outerShdw blurRad="38100" dist="38100" dir="2700000" algn="tl">
                    <a:srgbClr val="000000"/>
                  </a:outerShdw>
                </a:effectLst>
              </a:endParaRPr>
            </a:p>
          </p:txBody>
        </p:sp>
      </p:grpSp>
      <p:grpSp>
        <p:nvGrpSpPr>
          <p:cNvPr id="11" name="Group 10"/>
          <p:cNvGrpSpPr/>
          <p:nvPr/>
        </p:nvGrpSpPr>
        <p:grpSpPr>
          <a:xfrm>
            <a:off x="6858000" y="889000"/>
            <a:ext cx="2174874" cy="827088"/>
            <a:chOff x="10972800" y="1066800"/>
            <a:chExt cx="3479798" cy="992506"/>
          </a:xfrm>
        </p:grpSpPr>
        <p:pic>
          <p:nvPicPr>
            <p:cNvPr id="52" name="Picture 30" descr="3-01545_oval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2800" y="1066800"/>
              <a:ext cx="3479798" cy="992506"/>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31"/>
            <p:cNvSpPr>
              <a:spLocks noChangeArrowheads="1"/>
            </p:cNvSpPr>
            <p:nvPr/>
          </p:nvSpPr>
          <p:spPr bwMode="ltGray">
            <a:xfrm flipH="1">
              <a:off x="11353800" y="1228380"/>
              <a:ext cx="2857500" cy="70173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spAutoFit/>
            </a:bodyPr>
            <a:lstStyle/>
            <a:p>
              <a:pPr algn="ctr">
                <a:buFontTx/>
                <a:buNone/>
              </a:pPr>
              <a:r>
                <a:rPr lang="en-US" sz="1600" dirty="0">
                  <a:effectLst>
                    <a:outerShdw blurRad="38100" dist="38100" dir="2700000" algn="tl">
                      <a:srgbClr val="000000"/>
                    </a:outerShdw>
                  </a:effectLst>
                </a:rPr>
                <a:t>Consumerization</a:t>
              </a:r>
            </a:p>
            <a:p>
              <a:pPr algn="ctr">
                <a:buFontTx/>
                <a:buNone/>
              </a:pPr>
              <a:r>
                <a:rPr lang="en-US" sz="1600" dirty="0">
                  <a:effectLst>
                    <a:outerShdw blurRad="38100" dist="38100" dir="2700000" algn="tl">
                      <a:srgbClr val="000000"/>
                    </a:outerShdw>
                  </a:effectLst>
                </a:rPr>
                <a:t>of IT</a:t>
              </a:r>
              <a:endParaRPr lang="en-US" sz="1600" dirty="0">
                <a:effectLst>
                  <a:outerShdw blurRad="38100" dist="38100" dir="2700000" algn="tl">
                    <a:srgbClr val="000000"/>
                  </a:outerShdw>
                </a:effectLst>
              </a:endParaRPr>
            </a:p>
          </p:txBody>
        </p:sp>
      </p:grpSp>
      <p:pic>
        <p:nvPicPr>
          <p:cNvPr id="54" name="Picture 41" descr="3-01545_dot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025" y="1841500"/>
            <a:ext cx="2921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2" descr="3-01545_dot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6900" y="2603500"/>
            <a:ext cx="292100" cy="2921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2" descr="3-01545_dot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19875" y="2730500"/>
            <a:ext cx="292100" cy="29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17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70182"/>
                                        </p:tgtEl>
                                        <p:attrNameLst>
                                          <p:attrName>style.visibility</p:attrName>
                                        </p:attrNameLst>
                                      </p:cBhvr>
                                      <p:to>
                                        <p:strVal val="visible"/>
                                      </p:to>
                                    </p:set>
                                    <p:animEffect transition="in" filter="fade">
                                      <p:cBhvr>
                                        <p:cTn id="12" dur="1000"/>
                                        <p:tgtEl>
                                          <p:spTgt spid="1670182"/>
                                        </p:tgtEl>
                                      </p:cBhvr>
                                    </p:animEffect>
                                    <p:anim calcmode="lin" valueType="num">
                                      <p:cBhvr>
                                        <p:cTn id="13" dur="1000" fill="hold"/>
                                        <p:tgtEl>
                                          <p:spTgt spid="1670182"/>
                                        </p:tgtEl>
                                        <p:attrNameLst>
                                          <p:attrName>ppt_x</p:attrName>
                                        </p:attrNameLst>
                                      </p:cBhvr>
                                      <p:tavLst>
                                        <p:tav tm="0">
                                          <p:val>
                                            <p:strVal val="#ppt_x"/>
                                          </p:val>
                                        </p:tav>
                                        <p:tav tm="100000">
                                          <p:val>
                                            <p:strVal val="#ppt_x"/>
                                          </p:val>
                                        </p:tav>
                                      </p:tavLst>
                                    </p:anim>
                                    <p:anim calcmode="lin" valueType="num">
                                      <p:cBhvr>
                                        <p:cTn id="14" dur="1000" fill="hold"/>
                                        <p:tgtEl>
                                          <p:spTgt spid="167018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70181"/>
                                        </p:tgtEl>
                                        <p:attrNameLst>
                                          <p:attrName>style.visibility</p:attrName>
                                        </p:attrNameLst>
                                      </p:cBhvr>
                                      <p:to>
                                        <p:strVal val="visible"/>
                                      </p:to>
                                    </p:set>
                                    <p:animEffect transition="in" filter="fade">
                                      <p:cBhvr>
                                        <p:cTn id="17" dur="500"/>
                                        <p:tgtEl>
                                          <p:spTgt spid="1670181"/>
                                        </p:tgtEl>
                                      </p:cBhvr>
                                    </p:animEffect>
                                    <p:anim calcmode="lin" valueType="num">
                                      <p:cBhvr>
                                        <p:cTn id="18" dur="500" fill="hold"/>
                                        <p:tgtEl>
                                          <p:spTgt spid="1670181"/>
                                        </p:tgtEl>
                                        <p:attrNameLst>
                                          <p:attrName>ppt_x</p:attrName>
                                        </p:attrNameLst>
                                      </p:cBhvr>
                                      <p:tavLst>
                                        <p:tav tm="0">
                                          <p:val>
                                            <p:strVal val="#ppt_x"/>
                                          </p:val>
                                        </p:tav>
                                        <p:tav tm="100000">
                                          <p:val>
                                            <p:strVal val="#ppt_x"/>
                                          </p:val>
                                        </p:tav>
                                      </p:tavLst>
                                    </p:anim>
                                    <p:anim calcmode="lin" valueType="num">
                                      <p:cBhvr>
                                        <p:cTn id="19" dur="500" fill="hold"/>
                                        <p:tgtEl>
                                          <p:spTgt spid="167018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anim calcmode="lin" valueType="num">
                                      <p:cBhvr>
                                        <p:cTn id="23" dur="750" fill="hold"/>
                                        <p:tgtEl>
                                          <p:spTgt spid="3"/>
                                        </p:tgtEl>
                                        <p:attrNameLst>
                                          <p:attrName>ppt_x</p:attrName>
                                        </p:attrNameLst>
                                      </p:cBhvr>
                                      <p:tavLst>
                                        <p:tav tm="0">
                                          <p:val>
                                            <p:strVal val="#ppt_x"/>
                                          </p:val>
                                        </p:tav>
                                        <p:tav tm="100000">
                                          <p:val>
                                            <p:strVal val="#ppt_x"/>
                                          </p:val>
                                        </p:tav>
                                      </p:tavLst>
                                    </p:anim>
                                    <p:anim calcmode="lin" valueType="num">
                                      <p:cBhvr>
                                        <p:cTn id="24" dur="75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750"/>
                                        <p:tgtEl>
                                          <p:spTgt spid="11"/>
                                        </p:tgtEl>
                                      </p:cBhvr>
                                    </p:animEffect>
                                    <p:anim calcmode="lin" valueType="num">
                                      <p:cBhvr>
                                        <p:cTn id="33" dur="750" fill="hold"/>
                                        <p:tgtEl>
                                          <p:spTgt spid="11"/>
                                        </p:tgtEl>
                                        <p:attrNameLst>
                                          <p:attrName>ppt_x</p:attrName>
                                        </p:attrNameLst>
                                      </p:cBhvr>
                                      <p:tavLst>
                                        <p:tav tm="0">
                                          <p:val>
                                            <p:strVal val="#ppt_x"/>
                                          </p:val>
                                        </p:tav>
                                        <p:tav tm="100000">
                                          <p:val>
                                            <p:strVal val="#ppt_x"/>
                                          </p:val>
                                        </p:tav>
                                      </p:tavLst>
                                    </p:anim>
                                    <p:anim calcmode="lin" valueType="num">
                                      <p:cBhvr>
                                        <p:cTn id="34" dur="75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250"/>
                                        <p:tgtEl>
                                          <p:spTgt spid="57"/>
                                        </p:tgtEl>
                                      </p:cBhvr>
                                    </p:animEffect>
                                    <p:anim calcmode="lin" valueType="num">
                                      <p:cBhvr>
                                        <p:cTn id="38" dur="250" fill="hold"/>
                                        <p:tgtEl>
                                          <p:spTgt spid="57"/>
                                        </p:tgtEl>
                                        <p:attrNameLst>
                                          <p:attrName>ppt_x</p:attrName>
                                        </p:attrNameLst>
                                      </p:cBhvr>
                                      <p:tavLst>
                                        <p:tav tm="0">
                                          <p:val>
                                            <p:strVal val="#ppt_x"/>
                                          </p:val>
                                        </p:tav>
                                        <p:tav tm="100000">
                                          <p:val>
                                            <p:strVal val="#ppt_x"/>
                                          </p:val>
                                        </p:tav>
                                      </p:tavLst>
                                    </p:anim>
                                    <p:anim calcmode="lin" valueType="num">
                                      <p:cBhvr>
                                        <p:cTn id="39" dur="25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750"/>
                                        <p:tgtEl>
                                          <p:spTgt spid="55"/>
                                        </p:tgtEl>
                                      </p:cBhvr>
                                    </p:animEffect>
                                    <p:anim calcmode="lin" valueType="num">
                                      <p:cBhvr>
                                        <p:cTn id="43" dur="750" fill="hold"/>
                                        <p:tgtEl>
                                          <p:spTgt spid="55"/>
                                        </p:tgtEl>
                                        <p:attrNameLst>
                                          <p:attrName>ppt_x</p:attrName>
                                        </p:attrNameLst>
                                      </p:cBhvr>
                                      <p:tavLst>
                                        <p:tav tm="0">
                                          <p:val>
                                            <p:strVal val="#ppt_x"/>
                                          </p:val>
                                        </p:tav>
                                        <p:tav tm="100000">
                                          <p:val>
                                            <p:strVal val="#ppt_x"/>
                                          </p:val>
                                        </p:tav>
                                      </p:tavLst>
                                    </p:anim>
                                    <p:anim calcmode="lin" valueType="num">
                                      <p:cBhvr>
                                        <p:cTn id="44" dur="750" fill="hold"/>
                                        <p:tgtEl>
                                          <p:spTgt spid="5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anim calcmode="lin" valueType="num">
                                      <p:cBhvr>
                                        <p:cTn id="48" dur="250" fill="hold"/>
                                        <p:tgtEl>
                                          <p:spTgt spid="9"/>
                                        </p:tgtEl>
                                        <p:attrNameLst>
                                          <p:attrName>ppt_x</p:attrName>
                                        </p:attrNameLst>
                                      </p:cBhvr>
                                      <p:tavLst>
                                        <p:tav tm="0">
                                          <p:val>
                                            <p:strVal val="#ppt_x"/>
                                          </p:val>
                                        </p:tav>
                                        <p:tav tm="100000">
                                          <p:val>
                                            <p:strVal val="#ppt_x"/>
                                          </p:val>
                                        </p:tav>
                                      </p:tavLst>
                                    </p:anim>
                                    <p:anim calcmode="lin" valueType="num">
                                      <p:cBhvr>
                                        <p:cTn id="49" dur="25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750"/>
                                        <p:tgtEl>
                                          <p:spTgt spid="10"/>
                                        </p:tgtEl>
                                      </p:cBhvr>
                                    </p:animEffect>
                                    <p:anim calcmode="lin" valueType="num">
                                      <p:cBhvr>
                                        <p:cTn id="53" dur="750" fill="hold"/>
                                        <p:tgtEl>
                                          <p:spTgt spid="10"/>
                                        </p:tgtEl>
                                        <p:attrNameLst>
                                          <p:attrName>ppt_x</p:attrName>
                                        </p:attrNameLst>
                                      </p:cBhvr>
                                      <p:tavLst>
                                        <p:tav tm="0">
                                          <p:val>
                                            <p:strVal val="#ppt_x"/>
                                          </p:val>
                                        </p:tav>
                                        <p:tav tm="100000">
                                          <p:val>
                                            <p:strVal val="#ppt_x"/>
                                          </p:val>
                                        </p:tav>
                                      </p:tavLst>
                                    </p:anim>
                                    <p:anim calcmode="lin" valueType="num">
                                      <p:cBhvr>
                                        <p:cTn id="54" dur="75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670147"/>
                                        </p:tgtEl>
                                        <p:attrNameLst>
                                          <p:attrName>style.visibility</p:attrName>
                                        </p:attrNameLst>
                                      </p:cBhvr>
                                      <p:to>
                                        <p:strVal val="visible"/>
                                      </p:to>
                                    </p:set>
                                    <p:animEffect transition="in" filter="fade">
                                      <p:cBhvr>
                                        <p:cTn id="57" dur="250"/>
                                        <p:tgtEl>
                                          <p:spTgt spid="1670147"/>
                                        </p:tgtEl>
                                      </p:cBhvr>
                                    </p:animEffect>
                                    <p:anim calcmode="lin" valueType="num">
                                      <p:cBhvr>
                                        <p:cTn id="58" dur="250" fill="hold"/>
                                        <p:tgtEl>
                                          <p:spTgt spid="1670147"/>
                                        </p:tgtEl>
                                        <p:attrNameLst>
                                          <p:attrName>ppt_x</p:attrName>
                                        </p:attrNameLst>
                                      </p:cBhvr>
                                      <p:tavLst>
                                        <p:tav tm="0">
                                          <p:val>
                                            <p:strVal val="#ppt_x"/>
                                          </p:val>
                                        </p:tav>
                                        <p:tav tm="100000">
                                          <p:val>
                                            <p:strVal val="#ppt_x"/>
                                          </p:val>
                                        </p:tav>
                                      </p:tavLst>
                                    </p:anim>
                                    <p:anim calcmode="lin" valueType="num">
                                      <p:cBhvr>
                                        <p:cTn id="59" dur="250" fill="hold"/>
                                        <p:tgtEl>
                                          <p:spTgt spid="167014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670180"/>
                                        </p:tgtEl>
                                        <p:attrNameLst>
                                          <p:attrName>style.visibility</p:attrName>
                                        </p:attrNameLst>
                                      </p:cBhvr>
                                      <p:to>
                                        <p:strVal val="visible"/>
                                      </p:to>
                                    </p:set>
                                    <p:animEffect transition="in" filter="fade">
                                      <p:cBhvr>
                                        <p:cTn id="62" dur="750"/>
                                        <p:tgtEl>
                                          <p:spTgt spid="1670180"/>
                                        </p:tgtEl>
                                      </p:cBhvr>
                                    </p:animEffect>
                                    <p:anim calcmode="lin" valueType="num">
                                      <p:cBhvr>
                                        <p:cTn id="63" dur="750" fill="hold"/>
                                        <p:tgtEl>
                                          <p:spTgt spid="1670180"/>
                                        </p:tgtEl>
                                        <p:attrNameLst>
                                          <p:attrName>ppt_x</p:attrName>
                                        </p:attrNameLst>
                                      </p:cBhvr>
                                      <p:tavLst>
                                        <p:tav tm="0">
                                          <p:val>
                                            <p:strVal val="#ppt_x"/>
                                          </p:val>
                                        </p:tav>
                                        <p:tav tm="100000">
                                          <p:val>
                                            <p:strVal val="#ppt_x"/>
                                          </p:val>
                                        </p:tav>
                                      </p:tavLst>
                                    </p:anim>
                                    <p:anim calcmode="lin" valueType="num">
                                      <p:cBhvr>
                                        <p:cTn id="64" dur="750" fill="hold"/>
                                        <p:tgtEl>
                                          <p:spTgt spid="1670180"/>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anim calcmode="lin" valueType="num">
                                      <p:cBhvr>
                                        <p:cTn id="68" dur="500" fill="hold"/>
                                        <p:tgtEl>
                                          <p:spTgt spid="6"/>
                                        </p:tgtEl>
                                        <p:attrNameLst>
                                          <p:attrName>ppt_x</p:attrName>
                                        </p:attrNameLst>
                                      </p:cBhvr>
                                      <p:tavLst>
                                        <p:tav tm="0">
                                          <p:val>
                                            <p:strVal val="#ppt_x"/>
                                          </p:val>
                                        </p:tav>
                                        <p:tav tm="100000">
                                          <p:val>
                                            <p:strVal val="#ppt_x"/>
                                          </p:val>
                                        </p:tav>
                                      </p:tavLst>
                                    </p:anim>
                                    <p:anim calcmode="lin" valueType="num">
                                      <p:cBhvr>
                                        <p:cTn id="69" dur="500" fill="hold"/>
                                        <p:tgtEl>
                                          <p:spTgt spid="6"/>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750"/>
                                        <p:tgtEl>
                                          <p:spTgt spid="8"/>
                                        </p:tgtEl>
                                      </p:cBhvr>
                                    </p:animEffect>
                                    <p:anim calcmode="lin" valueType="num">
                                      <p:cBhvr>
                                        <p:cTn id="73" dur="750" fill="hold"/>
                                        <p:tgtEl>
                                          <p:spTgt spid="8"/>
                                        </p:tgtEl>
                                        <p:attrNameLst>
                                          <p:attrName>ppt_x</p:attrName>
                                        </p:attrNameLst>
                                      </p:cBhvr>
                                      <p:tavLst>
                                        <p:tav tm="0">
                                          <p:val>
                                            <p:strVal val="#ppt_x"/>
                                          </p:val>
                                        </p:tav>
                                        <p:tav tm="100000">
                                          <p:val>
                                            <p:strVal val="#ppt_x"/>
                                          </p:val>
                                        </p:tav>
                                      </p:tavLst>
                                    </p:anim>
                                    <p:anim calcmode="lin" valueType="num">
                                      <p:cBhvr>
                                        <p:cTn id="74" dur="750" fill="hold"/>
                                        <p:tgtEl>
                                          <p:spTgt spid="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70186"/>
                                        </p:tgtEl>
                                        <p:attrNameLst>
                                          <p:attrName>style.visibility</p:attrName>
                                        </p:attrNameLst>
                                      </p:cBhvr>
                                      <p:to>
                                        <p:strVal val="visible"/>
                                      </p:to>
                                    </p:set>
                                    <p:animEffect transition="in" filter="fade">
                                      <p:cBhvr>
                                        <p:cTn id="77" dur="500"/>
                                        <p:tgtEl>
                                          <p:spTgt spid="1670186"/>
                                        </p:tgtEl>
                                      </p:cBhvr>
                                    </p:animEffect>
                                    <p:anim calcmode="lin" valueType="num">
                                      <p:cBhvr>
                                        <p:cTn id="78" dur="500" fill="hold"/>
                                        <p:tgtEl>
                                          <p:spTgt spid="1670186"/>
                                        </p:tgtEl>
                                        <p:attrNameLst>
                                          <p:attrName>ppt_x</p:attrName>
                                        </p:attrNameLst>
                                      </p:cBhvr>
                                      <p:tavLst>
                                        <p:tav tm="0">
                                          <p:val>
                                            <p:strVal val="#ppt_x"/>
                                          </p:val>
                                        </p:tav>
                                        <p:tav tm="100000">
                                          <p:val>
                                            <p:strVal val="#ppt_x"/>
                                          </p:val>
                                        </p:tav>
                                      </p:tavLst>
                                    </p:anim>
                                    <p:anim calcmode="lin" valueType="num">
                                      <p:cBhvr>
                                        <p:cTn id="79" dur="500" fill="hold"/>
                                        <p:tgtEl>
                                          <p:spTgt spid="167018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670179"/>
                                        </p:tgtEl>
                                        <p:attrNameLst>
                                          <p:attrName>style.visibility</p:attrName>
                                        </p:attrNameLst>
                                      </p:cBhvr>
                                      <p:to>
                                        <p:strVal val="visible"/>
                                      </p:to>
                                    </p:set>
                                    <p:animEffect transition="in" filter="fade">
                                      <p:cBhvr>
                                        <p:cTn id="82" dur="750"/>
                                        <p:tgtEl>
                                          <p:spTgt spid="1670179"/>
                                        </p:tgtEl>
                                      </p:cBhvr>
                                    </p:animEffect>
                                    <p:anim calcmode="lin" valueType="num">
                                      <p:cBhvr>
                                        <p:cTn id="83" dur="750" fill="hold"/>
                                        <p:tgtEl>
                                          <p:spTgt spid="1670179"/>
                                        </p:tgtEl>
                                        <p:attrNameLst>
                                          <p:attrName>ppt_x</p:attrName>
                                        </p:attrNameLst>
                                      </p:cBhvr>
                                      <p:tavLst>
                                        <p:tav tm="0">
                                          <p:val>
                                            <p:strVal val="#ppt_x"/>
                                          </p:val>
                                        </p:tav>
                                        <p:tav tm="100000">
                                          <p:val>
                                            <p:strVal val="#ppt_x"/>
                                          </p:val>
                                        </p:tav>
                                      </p:tavLst>
                                    </p:anim>
                                    <p:anim calcmode="lin" valueType="num">
                                      <p:cBhvr>
                                        <p:cTn id="84" dur="750" fill="hold"/>
                                        <p:tgtEl>
                                          <p:spTgt spid="167017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anim calcmode="lin" valueType="num">
                                      <p:cBhvr>
                                        <p:cTn id="88" dur="500" fill="hold"/>
                                        <p:tgtEl>
                                          <p:spTgt spid="7"/>
                                        </p:tgtEl>
                                        <p:attrNameLst>
                                          <p:attrName>ppt_x</p:attrName>
                                        </p:attrNameLst>
                                      </p:cBhvr>
                                      <p:tavLst>
                                        <p:tav tm="0">
                                          <p:val>
                                            <p:strVal val="#ppt_x"/>
                                          </p:val>
                                        </p:tav>
                                        <p:tav tm="100000">
                                          <p:val>
                                            <p:strVal val="#ppt_x"/>
                                          </p:val>
                                        </p:tav>
                                      </p:tavLst>
                                    </p:anim>
                                    <p:anim calcmode="lin" valueType="num">
                                      <p:cBhvr>
                                        <p:cTn id="89" dur="500" fill="hold"/>
                                        <p:tgtEl>
                                          <p:spTgt spid="7"/>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750"/>
                                        <p:tgtEl>
                                          <p:spTgt spid="12"/>
                                        </p:tgtEl>
                                      </p:cBhvr>
                                    </p:animEffect>
                                    <p:anim calcmode="lin" valueType="num">
                                      <p:cBhvr>
                                        <p:cTn id="93" dur="750" fill="hold"/>
                                        <p:tgtEl>
                                          <p:spTgt spid="12"/>
                                        </p:tgtEl>
                                        <p:attrNameLst>
                                          <p:attrName>ppt_x</p:attrName>
                                        </p:attrNameLst>
                                      </p:cBhvr>
                                      <p:tavLst>
                                        <p:tav tm="0">
                                          <p:val>
                                            <p:strVal val="#ppt_x"/>
                                          </p:val>
                                        </p:tav>
                                        <p:tav tm="100000">
                                          <p:val>
                                            <p:strVal val="#ppt_x"/>
                                          </p:val>
                                        </p:tav>
                                      </p:tavLst>
                                    </p:anim>
                                    <p:anim calcmode="lin" valueType="num">
                                      <p:cBhvr>
                                        <p:cTn id="94" dur="750" fill="hold"/>
                                        <p:tgtEl>
                                          <p:spTgt spid="12"/>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fade">
                                      <p:cBhvr>
                                        <p:cTn id="97" dur="250"/>
                                        <p:tgtEl>
                                          <p:spTgt spid="13"/>
                                        </p:tgtEl>
                                      </p:cBhvr>
                                    </p:animEffect>
                                    <p:anim calcmode="lin" valueType="num">
                                      <p:cBhvr>
                                        <p:cTn id="98" dur="250" fill="hold"/>
                                        <p:tgtEl>
                                          <p:spTgt spid="13"/>
                                        </p:tgtEl>
                                        <p:attrNameLst>
                                          <p:attrName>ppt_x</p:attrName>
                                        </p:attrNameLst>
                                      </p:cBhvr>
                                      <p:tavLst>
                                        <p:tav tm="0">
                                          <p:val>
                                            <p:strVal val="#ppt_x"/>
                                          </p:val>
                                        </p:tav>
                                        <p:tav tm="100000">
                                          <p:val>
                                            <p:strVal val="#ppt_x"/>
                                          </p:val>
                                        </p:tav>
                                      </p:tavLst>
                                    </p:anim>
                                    <p:anim calcmode="lin" valueType="num">
                                      <p:cBhvr>
                                        <p:cTn id="99" dur="250" fill="hold"/>
                                        <p:tgtEl>
                                          <p:spTgt spid="13"/>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670161"/>
                                        </p:tgtEl>
                                        <p:attrNameLst>
                                          <p:attrName>style.visibility</p:attrName>
                                        </p:attrNameLst>
                                      </p:cBhvr>
                                      <p:to>
                                        <p:strVal val="visible"/>
                                      </p:to>
                                    </p:set>
                                    <p:animEffect transition="in" filter="fade">
                                      <p:cBhvr>
                                        <p:cTn id="102" dur="750"/>
                                        <p:tgtEl>
                                          <p:spTgt spid="1670161"/>
                                        </p:tgtEl>
                                      </p:cBhvr>
                                    </p:animEffect>
                                    <p:anim calcmode="lin" valueType="num">
                                      <p:cBhvr>
                                        <p:cTn id="103" dur="750" fill="hold"/>
                                        <p:tgtEl>
                                          <p:spTgt spid="1670161"/>
                                        </p:tgtEl>
                                        <p:attrNameLst>
                                          <p:attrName>ppt_x</p:attrName>
                                        </p:attrNameLst>
                                      </p:cBhvr>
                                      <p:tavLst>
                                        <p:tav tm="0">
                                          <p:val>
                                            <p:strVal val="#ppt_x"/>
                                          </p:val>
                                        </p:tav>
                                        <p:tav tm="100000">
                                          <p:val>
                                            <p:strVal val="#ppt_x"/>
                                          </p:val>
                                        </p:tav>
                                      </p:tavLst>
                                    </p:anim>
                                    <p:anim calcmode="lin" valueType="num">
                                      <p:cBhvr>
                                        <p:cTn id="104" dur="750" fill="hold"/>
                                        <p:tgtEl>
                                          <p:spTgt spid="1670161"/>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anim calcmode="lin" valueType="num">
                                      <p:cBhvr>
                                        <p:cTn id="108" dur="500" fill="hold"/>
                                        <p:tgtEl>
                                          <p:spTgt spid="14"/>
                                        </p:tgtEl>
                                        <p:attrNameLst>
                                          <p:attrName>ppt_x</p:attrName>
                                        </p:attrNameLst>
                                      </p:cBhvr>
                                      <p:tavLst>
                                        <p:tav tm="0">
                                          <p:val>
                                            <p:strVal val="#ppt_x"/>
                                          </p:val>
                                        </p:tav>
                                        <p:tav tm="100000">
                                          <p:val>
                                            <p:strVal val="#ppt_x"/>
                                          </p:val>
                                        </p:tav>
                                      </p:tavLst>
                                    </p:anim>
                                    <p:anim calcmode="lin" valueType="num">
                                      <p:cBhvr>
                                        <p:cTn id="109" dur="500" fill="hold"/>
                                        <p:tgtEl>
                                          <p:spTgt spid="14"/>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750"/>
                                        <p:tgtEl>
                                          <p:spTgt spid="54"/>
                                        </p:tgtEl>
                                      </p:cBhvr>
                                    </p:animEffect>
                                    <p:anim calcmode="lin" valueType="num">
                                      <p:cBhvr>
                                        <p:cTn id="113" dur="750" fill="hold"/>
                                        <p:tgtEl>
                                          <p:spTgt spid="54"/>
                                        </p:tgtEl>
                                        <p:attrNameLst>
                                          <p:attrName>ppt_x</p:attrName>
                                        </p:attrNameLst>
                                      </p:cBhvr>
                                      <p:tavLst>
                                        <p:tav tm="0">
                                          <p:val>
                                            <p:strVal val="#ppt_x"/>
                                          </p:val>
                                        </p:tav>
                                        <p:tav tm="100000">
                                          <p:val>
                                            <p:strVal val="#ppt_x"/>
                                          </p:val>
                                        </p:tav>
                                      </p:tavLst>
                                    </p:anim>
                                    <p:anim calcmode="lin" valueType="num">
                                      <p:cBhvr>
                                        <p:cTn id="114" dur="750" fill="hold"/>
                                        <p:tgtEl>
                                          <p:spTgt spid="54"/>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670185"/>
                                        </p:tgtEl>
                                        <p:attrNameLst>
                                          <p:attrName>style.visibility</p:attrName>
                                        </p:attrNameLst>
                                      </p:cBhvr>
                                      <p:to>
                                        <p:strVal val="visible"/>
                                      </p:to>
                                    </p:set>
                                    <p:animEffect transition="in" filter="fade">
                                      <p:cBhvr>
                                        <p:cTn id="117" dur="500"/>
                                        <p:tgtEl>
                                          <p:spTgt spid="1670185"/>
                                        </p:tgtEl>
                                      </p:cBhvr>
                                    </p:animEffect>
                                    <p:anim calcmode="lin" valueType="num">
                                      <p:cBhvr>
                                        <p:cTn id="118" dur="500" fill="hold"/>
                                        <p:tgtEl>
                                          <p:spTgt spid="1670185"/>
                                        </p:tgtEl>
                                        <p:attrNameLst>
                                          <p:attrName>ppt_x</p:attrName>
                                        </p:attrNameLst>
                                      </p:cBhvr>
                                      <p:tavLst>
                                        <p:tav tm="0">
                                          <p:val>
                                            <p:strVal val="#ppt_x"/>
                                          </p:val>
                                        </p:tav>
                                        <p:tav tm="100000">
                                          <p:val>
                                            <p:strVal val="#ppt_x"/>
                                          </p:val>
                                        </p:tav>
                                      </p:tavLst>
                                    </p:anim>
                                    <p:anim calcmode="lin" valueType="num">
                                      <p:cBhvr>
                                        <p:cTn id="119" dur="500" fill="hold"/>
                                        <p:tgtEl>
                                          <p:spTgt spid="1670185"/>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1670184"/>
                                        </p:tgtEl>
                                        <p:attrNameLst>
                                          <p:attrName>style.visibility</p:attrName>
                                        </p:attrNameLst>
                                      </p:cBhvr>
                                      <p:to>
                                        <p:strVal val="visible"/>
                                      </p:to>
                                    </p:set>
                                    <p:animEffect transition="in" filter="fade">
                                      <p:cBhvr>
                                        <p:cTn id="122" dur="750"/>
                                        <p:tgtEl>
                                          <p:spTgt spid="1670184"/>
                                        </p:tgtEl>
                                      </p:cBhvr>
                                    </p:animEffect>
                                    <p:anim calcmode="lin" valueType="num">
                                      <p:cBhvr>
                                        <p:cTn id="123" dur="750" fill="hold"/>
                                        <p:tgtEl>
                                          <p:spTgt spid="1670184"/>
                                        </p:tgtEl>
                                        <p:attrNameLst>
                                          <p:attrName>ppt_x</p:attrName>
                                        </p:attrNameLst>
                                      </p:cBhvr>
                                      <p:tavLst>
                                        <p:tav tm="0">
                                          <p:val>
                                            <p:strVal val="#ppt_x"/>
                                          </p:val>
                                        </p:tav>
                                        <p:tav tm="100000">
                                          <p:val>
                                            <p:strVal val="#ppt_x"/>
                                          </p:val>
                                        </p:tav>
                                      </p:tavLst>
                                    </p:anim>
                                    <p:anim calcmode="lin" valueType="num">
                                      <p:cBhvr>
                                        <p:cTn id="124" dur="750" fill="hold"/>
                                        <p:tgtEl>
                                          <p:spTgt spid="1670184"/>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500"/>
                                        <p:tgtEl>
                                          <p:spTgt spid="5"/>
                                        </p:tgtEl>
                                      </p:cBhvr>
                                    </p:animEffect>
                                    <p:anim calcmode="lin" valueType="num">
                                      <p:cBhvr>
                                        <p:cTn id="128" dur="500" fill="hold"/>
                                        <p:tgtEl>
                                          <p:spTgt spid="5"/>
                                        </p:tgtEl>
                                        <p:attrNameLst>
                                          <p:attrName>ppt_x</p:attrName>
                                        </p:attrNameLst>
                                      </p:cBhvr>
                                      <p:tavLst>
                                        <p:tav tm="0">
                                          <p:val>
                                            <p:strVal val="#ppt_x"/>
                                          </p:val>
                                        </p:tav>
                                        <p:tav tm="100000">
                                          <p:val>
                                            <p:strVal val="#ppt_x"/>
                                          </p:val>
                                        </p:tav>
                                      </p:tavLst>
                                    </p:anim>
                                    <p:anim calcmode="lin" valueType="num">
                                      <p:cBhvr>
                                        <p:cTn id="129" dur="500" fill="hold"/>
                                        <p:tgtEl>
                                          <p:spTgt spid="5"/>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1670191"/>
                                        </p:tgtEl>
                                        <p:attrNameLst>
                                          <p:attrName>style.visibility</p:attrName>
                                        </p:attrNameLst>
                                      </p:cBhvr>
                                      <p:to>
                                        <p:strVal val="visible"/>
                                      </p:to>
                                    </p:set>
                                    <p:animEffect transition="in" filter="fade">
                                      <p:cBhvr>
                                        <p:cTn id="132" dur="750"/>
                                        <p:tgtEl>
                                          <p:spTgt spid="1670191"/>
                                        </p:tgtEl>
                                      </p:cBhvr>
                                    </p:animEffect>
                                    <p:anim calcmode="lin" valueType="num">
                                      <p:cBhvr>
                                        <p:cTn id="133" dur="750" fill="hold"/>
                                        <p:tgtEl>
                                          <p:spTgt spid="1670191"/>
                                        </p:tgtEl>
                                        <p:attrNameLst>
                                          <p:attrName>ppt_x</p:attrName>
                                        </p:attrNameLst>
                                      </p:cBhvr>
                                      <p:tavLst>
                                        <p:tav tm="0">
                                          <p:val>
                                            <p:strVal val="#ppt_x"/>
                                          </p:val>
                                        </p:tav>
                                        <p:tav tm="100000">
                                          <p:val>
                                            <p:strVal val="#ppt_x"/>
                                          </p:val>
                                        </p:tav>
                                      </p:tavLst>
                                    </p:anim>
                                    <p:anim calcmode="lin" valueType="num">
                                      <p:cBhvr>
                                        <p:cTn id="134" dur="750" fill="hold"/>
                                        <p:tgtEl>
                                          <p:spTgt spid="1670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ooter Placeholder 3"/>
          <p:cNvSpPr txBox="1">
            <a:spLocks/>
          </p:cNvSpPr>
          <p:nvPr/>
        </p:nvSpPr>
        <p:spPr>
          <a:xfrm>
            <a:off x="3123823" y="6365875"/>
            <a:ext cx="2896354" cy="365125"/>
          </a:xfrm>
          <a:prstGeom prst="rect">
            <a:avLst/>
          </a:prstGeom>
        </p:spPr>
        <p:txBody>
          <a:bodyPr lIns="91435" tIns="45718" rIns="91435" bIns="45718"/>
          <a:ls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ctr"/>
            <a:r>
              <a:rPr lang="en-US" sz="900" dirty="0">
                <a:latin typeface="Segoe UI" pitchFamily="34" charset="0"/>
                <a:ea typeface="Segoe UI" pitchFamily="34" charset="0"/>
                <a:cs typeface="Segoe UI" pitchFamily="34" charset="0"/>
              </a:rPr>
              <a:t>Slide 3 of 16</a:t>
            </a:r>
            <a:endParaRPr lang="en-US" sz="900" dirty="0">
              <a:latin typeface="Segoe UI" pitchFamily="34" charset="0"/>
              <a:ea typeface="Segoe UI" pitchFamily="34" charset="0"/>
              <a:cs typeface="Segoe UI" pitchFamily="34" charset="0"/>
            </a:endParaRPr>
          </a:p>
        </p:txBody>
      </p:sp>
      <p:sp>
        <p:nvSpPr>
          <p:cNvPr id="2" name="Title 4"/>
          <p:cNvSpPr txBox="1">
            <a:spLocks/>
          </p:cNvSpPr>
          <p:nvPr/>
        </p:nvSpPr>
        <p:spPr>
          <a:xfrm>
            <a:off x="333375" y="254001"/>
            <a:ext cx="7048500" cy="530914"/>
          </a:xfrm>
          <a:prstGeom prst="rect">
            <a:avLst/>
          </a:prstGeom>
        </p:spPr>
        <p:txBody>
          <a:bodyPr vert="horz" wrap="square" lIns="0" tIns="0" rIns="0" bIns="0" rtlCol="0" anchor="ctr" anchorCtr="0">
            <a:noAutofit/>
          </a:bodyPr>
          <a:lstStyle>
            <a:lvl1pPr algn="l" defTabSz="1306168" rtl="0" eaLnBrk="1" latinLnBrk="0" hangingPunct="1">
              <a:lnSpc>
                <a:spcPct val="90000"/>
              </a:lnSpc>
              <a:spcBef>
                <a:spcPct val="0"/>
              </a:spcBef>
              <a:buNone/>
              <a:defRPr lang="en-US" sz="7700" b="0" kern="1200" cap="none" spc="0">
                <a:ln w="3175">
                  <a:noFill/>
                </a:ln>
                <a:gradFill>
                  <a:gsLst>
                    <a:gs pos="0">
                      <a:schemeClr val="tx1">
                        <a:lumMod val="95000"/>
                      </a:schemeClr>
                    </a:gs>
                    <a:gs pos="50000">
                      <a:schemeClr val="tx1">
                        <a:lumMod val="85000"/>
                      </a:schemeClr>
                    </a:gs>
                    <a:gs pos="100000">
                      <a:schemeClr val="tx1">
                        <a:lumMod val="65000"/>
                      </a:schemeClr>
                    </a:gs>
                  </a:gsLst>
                  <a:lin ang="5400000" scaled="0"/>
                </a:gradFill>
                <a:effectLst>
                  <a:outerShdw blurRad="50800" dist="38100" dir="2700000" algn="tl" rotWithShape="0">
                    <a:prstClr val="black">
                      <a:alpha val="40000"/>
                    </a:prstClr>
                  </a:outerShdw>
                </a:effectLst>
                <a:latin typeface="Segoe UI Semibold" pitchFamily="34" charset="0"/>
                <a:ea typeface="Segoe UI" pitchFamily="34" charset="0"/>
                <a:cs typeface="Segoe UI" pitchFamily="34" charset="0"/>
              </a:defRPr>
            </a:lvl1pPr>
          </a:lstStyle>
          <a:p>
            <a:r>
              <a:rPr lang="en-US" sz="3900" dirty="0"/>
              <a:t>Threat Trends to Date</a:t>
            </a:r>
            <a:endParaRPr lang="en-US" sz="3900" dirty="0"/>
          </a:p>
        </p:txBody>
      </p:sp>
      <p:grpSp>
        <p:nvGrpSpPr>
          <p:cNvPr id="46" name="Group 45"/>
          <p:cNvGrpSpPr/>
          <p:nvPr/>
        </p:nvGrpSpPr>
        <p:grpSpPr>
          <a:xfrm>
            <a:off x="4714876" y="3844655"/>
            <a:ext cx="3857624" cy="2886345"/>
            <a:chOff x="7543800" y="4613586"/>
            <a:chExt cx="6172199" cy="3463614"/>
          </a:xfrm>
        </p:grpSpPr>
        <p:sp>
          <p:nvSpPr>
            <p:cNvPr id="47" name="Rounded Rectangle 46"/>
            <p:cNvSpPr/>
            <p:nvPr/>
          </p:nvSpPr>
          <p:spPr bwMode="auto">
            <a:xfrm>
              <a:off x="7543800" y="4613586"/>
              <a:ext cx="6172199" cy="3463614"/>
            </a:xfrm>
            <a:prstGeom prst="roundRect">
              <a:avLst>
                <a:gd name="adj" fmla="val 6628"/>
              </a:avLst>
            </a:prstGeom>
            <a:gradFill>
              <a:gsLst>
                <a:gs pos="0">
                  <a:schemeClr val="bg2">
                    <a:lumMod val="20000"/>
                    <a:lumOff val="80000"/>
                    <a:alpha val="31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sp>
          <p:nvSpPr>
            <p:cNvPr id="48" name="Text Box 34"/>
            <p:cNvSpPr txBox="1">
              <a:spLocks noChangeArrowheads="1"/>
            </p:cNvSpPr>
            <p:nvPr/>
          </p:nvSpPr>
          <p:spPr bwMode="auto">
            <a:xfrm>
              <a:off x="11100444" y="5203204"/>
              <a:ext cx="2615555" cy="2277186"/>
            </a:xfrm>
            <a:prstGeom prst="rect">
              <a:avLst/>
            </a:prstGeom>
            <a:noFill/>
            <a:ln w="9525">
              <a:noFill/>
              <a:miter lim="800000"/>
              <a:headEnd/>
              <a:tailEnd/>
            </a:ln>
            <a:effectLst/>
          </p:spPr>
          <p:txBody>
            <a:bodyPr wrap="square" lIns="80984" tIns="40491" rIns="80984" bIns="40491">
              <a:spAutoFit/>
            </a:bodyPr>
            <a:lstStyle/>
            <a:p>
              <a:pPr marL="104458" indent="-104458" defTabSz="566738">
                <a:spcBef>
                  <a:spcPct val="30000"/>
                </a:spcBef>
              </a:pPr>
              <a:r>
                <a:rPr lang="en-US" altLang="ja-JP" sz="1400" dirty="0">
                  <a:effectLst>
                    <a:outerShdw blurRad="38100" dist="38100" dir="2700000" algn="tl">
                      <a:srgbClr val="000000">
                        <a:alpha val="43137"/>
                      </a:srgbClr>
                    </a:outerShdw>
                  </a:effectLst>
                  <a:latin typeface="Segoe UI Semibold" pitchFamily="34" charset="0"/>
                </a:rPr>
                <a:t>Examples</a:t>
              </a:r>
            </a:p>
            <a:p>
              <a:pPr marL="200025" indent="-200025" defTabSz="640054">
                <a:spcBef>
                  <a:spcPct val="20000"/>
                </a:spcBef>
                <a:buClr>
                  <a:srgbClr val="00B050"/>
                </a:buClr>
                <a:buSzPct val="115000"/>
                <a:buFont typeface="Arial" pitchFamily="34" charset="0"/>
                <a:buChar char="•"/>
                <a:defRPr/>
              </a:pPr>
              <a:r>
                <a:rPr lang="en-US" altLang="ja-JP" sz="1300" dirty="0">
                  <a:latin typeface="Segoe UI Semibold" pitchFamily="34" charset="0"/>
                </a:rPr>
                <a:t>Spyware</a:t>
              </a:r>
            </a:p>
            <a:p>
              <a:pPr marL="200025" indent="-200025" defTabSz="640054">
                <a:spcBef>
                  <a:spcPct val="20000"/>
                </a:spcBef>
                <a:buClr>
                  <a:srgbClr val="00B050"/>
                </a:buClr>
                <a:buSzPct val="115000"/>
                <a:buFont typeface="Arial" pitchFamily="34" charset="0"/>
                <a:buChar char="•"/>
                <a:defRPr/>
              </a:pPr>
              <a:r>
                <a:rPr lang="en-US" altLang="ja-JP" sz="1300" dirty="0" err="1">
                  <a:latin typeface="Segoe UI Semibold" pitchFamily="34" charset="0"/>
                </a:rPr>
                <a:t>Rootkits</a:t>
              </a:r>
              <a:endParaRPr lang="en-US" altLang="ja-JP" sz="1300" dirty="0">
                <a:latin typeface="Segoe UI Semibold" pitchFamily="34" charset="0"/>
              </a:endParaRPr>
            </a:p>
            <a:p>
              <a:pPr marL="200025" indent="-200025" defTabSz="640054">
                <a:spcBef>
                  <a:spcPct val="20000"/>
                </a:spcBef>
                <a:buClr>
                  <a:srgbClr val="00B050"/>
                </a:buClr>
                <a:buSzPct val="115000"/>
                <a:buFont typeface="Arial" pitchFamily="34" charset="0"/>
                <a:buChar char="•"/>
                <a:defRPr/>
              </a:pPr>
              <a:r>
                <a:rPr lang="en-US" altLang="ja-JP" sz="1300" dirty="0">
                  <a:latin typeface="Segoe UI Semibold" pitchFamily="34" charset="0"/>
                </a:rPr>
                <a:t>Application </a:t>
              </a:r>
              <a:r>
                <a:rPr lang="en-US" altLang="ja-JP" sz="1300" dirty="0">
                  <a:latin typeface="Segoe UI Semibold" pitchFamily="34" charset="0"/>
                </a:rPr>
                <a:t>attacks</a:t>
              </a:r>
            </a:p>
            <a:p>
              <a:pPr marL="200025" indent="-200025" defTabSz="640054">
                <a:spcBef>
                  <a:spcPct val="20000"/>
                </a:spcBef>
                <a:buClr>
                  <a:srgbClr val="00B050"/>
                </a:buClr>
                <a:buSzPct val="115000"/>
                <a:buFont typeface="Arial" pitchFamily="34" charset="0"/>
                <a:buChar char="•"/>
                <a:defRPr/>
              </a:pPr>
              <a:r>
                <a:rPr lang="en-US" altLang="ja-JP" sz="1300" dirty="0">
                  <a:latin typeface="Segoe UI Semibold" pitchFamily="34" charset="0"/>
                </a:rPr>
                <a:t>Phishing</a:t>
              </a:r>
            </a:p>
            <a:p>
              <a:pPr marL="200025" indent="-200025" defTabSz="640054">
                <a:spcBef>
                  <a:spcPct val="20000"/>
                </a:spcBef>
                <a:buClr>
                  <a:srgbClr val="00B050"/>
                </a:buClr>
                <a:buSzPct val="115000"/>
                <a:buFont typeface="Arial" pitchFamily="34" charset="0"/>
                <a:buChar char="•"/>
                <a:defRPr/>
              </a:pPr>
              <a:r>
                <a:rPr lang="en-US" altLang="ja-JP" sz="1300" dirty="0">
                  <a:latin typeface="Segoe UI Semibold" pitchFamily="34" charset="0"/>
                </a:rPr>
                <a:t>Social engineering</a:t>
              </a:r>
              <a:endParaRPr lang="en-US" altLang="ja-JP" sz="1300" dirty="0">
                <a:latin typeface="Segoe UI Semibold" pitchFamily="34" charset="0"/>
              </a:endParaRPr>
            </a:p>
          </p:txBody>
        </p:sp>
        <p:sp>
          <p:nvSpPr>
            <p:cNvPr id="49" name="Rectangle 33"/>
            <p:cNvSpPr>
              <a:spLocks noChangeArrowheads="1"/>
            </p:cNvSpPr>
            <p:nvPr/>
          </p:nvSpPr>
          <p:spPr bwMode="auto">
            <a:xfrm>
              <a:off x="7736506" y="4648200"/>
              <a:ext cx="5827093" cy="559793"/>
            </a:xfrm>
            <a:prstGeom prst="rect">
              <a:avLst/>
            </a:prstGeom>
            <a:noFill/>
            <a:ln w="12700">
              <a:noFill/>
              <a:miter lim="800000"/>
              <a:headEnd/>
              <a:tailEnd/>
            </a:ln>
            <a:effectLst/>
          </p:spPr>
          <p:txBody>
            <a:bodyPr wrap="square" lIns="80984" tIns="40491" rIns="80984" bIns="40491">
              <a:spAutoFit/>
            </a:bodyPr>
            <a:lstStyle/>
            <a:p>
              <a:pPr defTabSz="566738">
                <a:spcBef>
                  <a:spcPct val="30000"/>
                </a:spcBef>
              </a:pPr>
              <a:r>
                <a:rPr lang="en-US" altLang="ja-JP" sz="1500" b="1" dirty="0">
                  <a:effectLst>
                    <a:outerShdw blurRad="38100" dist="38100" dir="2700000" algn="tl">
                      <a:srgbClr val="000000">
                        <a:alpha val="43137"/>
                      </a:srgbClr>
                    </a:outerShdw>
                  </a:effectLst>
                  <a:latin typeface="Segoe UI Semibold" pitchFamily="34" charset="0"/>
                  <a:ea typeface="ＭＳ Ｐゴシック" pitchFamily="34" charset="-128"/>
                </a:rPr>
                <a:t>Attacks Getting More Sophisticated</a:t>
              </a:r>
              <a:r>
                <a:rPr lang="en-US" altLang="ja-JP" sz="1100" b="1" dirty="0">
                  <a:effectLst>
                    <a:outerShdw blurRad="38100" dist="38100" dir="2700000" algn="tl">
                      <a:srgbClr val="000000">
                        <a:alpha val="43137"/>
                      </a:srgbClr>
                    </a:outerShdw>
                  </a:effectLst>
                  <a:latin typeface="Segoe UI Semibold" pitchFamily="34" charset="0"/>
                  <a:ea typeface="ＭＳ Ｐゴシック" pitchFamily="34" charset="-128"/>
                </a:rPr>
                <a:t/>
              </a:r>
              <a:br>
                <a:rPr lang="en-US" altLang="ja-JP" sz="1100" b="1" dirty="0">
                  <a:effectLst>
                    <a:outerShdw blurRad="38100" dist="38100" dir="2700000" algn="tl">
                      <a:srgbClr val="000000">
                        <a:alpha val="43137"/>
                      </a:srgbClr>
                    </a:outerShdw>
                  </a:effectLst>
                  <a:latin typeface="Segoe UI Semibold" pitchFamily="34" charset="0"/>
                  <a:ea typeface="ＭＳ Ｐゴシック" pitchFamily="34" charset="-128"/>
                </a:rPr>
              </a:br>
              <a:r>
                <a:rPr lang="en-US" altLang="ja-JP" sz="1000" b="1" dirty="0">
                  <a:effectLst>
                    <a:outerShdw blurRad="38100" dist="38100" dir="2700000" algn="tl">
                      <a:srgbClr val="000000">
                        <a:alpha val="43137"/>
                      </a:srgbClr>
                    </a:outerShdw>
                  </a:effectLst>
                  <a:latin typeface="Segoe UI Semibold" pitchFamily="34" charset="0"/>
                  <a:ea typeface="ＭＳ Ｐゴシック" pitchFamily="34" charset="-128"/>
                </a:rPr>
                <a:t>Traditional defenses are inadequate</a:t>
              </a:r>
              <a:endParaRPr lang="en-US" altLang="ja-JP" sz="1000" dirty="0">
                <a:effectLst>
                  <a:outerShdw blurRad="38100" dist="38100" dir="2700000" algn="tl">
                    <a:srgbClr val="000000">
                      <a:alpha val="43137"/>
                    </a:srgbClr>
                  </a:outerShdw>
                </a:effectLst>
                <a:latin typeface="Segoe UI Semibold" pitchFamily="34" charset="0"/>
                <a:ea typeface="ＭＳ Ｐゴシック" pitchFamily="34" charset="-128"/>
              </a:endParaRPr>
            </a:p>
          </p:txBody>
        </p:sp>
        <p:grpSp>
          <p:nvGrpSpPr>
            <p:cNvPr id="50" name="Group 49"/>
            <p:cNvGrpSpPr/>
            <p:nvPr/>
          </p:nvGrpSpPr>
          <p:grpSpPr>
            <a:xfrm>
              <a:off x="8077201" y="5360171"/>
              <a:ext cx="2860791" cy="2265867"/>
              <a:chOff x="8077201" y="5486400"/>
              <a:chExt cx="2860791" cy="2265867"/>
            </a:xfrm>
          </p:grpSpPr>
          <p:grpSp>
            <p:nvGrpSpPr>
              <p:cNvPr id="51" name="Group 105"/>
              <p:cNvGrpSpPr/>
              <p:nvPr/>
            </p:nvGrpSpPr>
            <p:grpSpPr>
              <a:xfrm>
                <a:off x="8077201" y="5486400"/>
                <a:ext cx="2860791" cy="2265867"/>
                <a:chOff x="5811097" y="4655328"/>
                <a:chExt cx="1714501" cy="1674813"/>
              </a:xfrm>
            </p:grpSpPr>
            <p:sp>
              <p:nvSpPr>
                <p:cNvPr id="53" name="Rectangle 23"/>
                <p:cNvSpPr>
                  <a:spLocks noChangeArrowheads="1"/>
                </p:cNvSpPr>
                <p:nvPr/>
              </p:nvSpPr>
              <p:spPr bwMode="auto">
                <a:xfrm>
                  <a:off x="5811097" y="4734703"/>
                  <a:ext cx="1714501" cy="1490663"/>
                </a:xfrm>
                <a:prstGeom prst="rect">
                  <a:avLst/>
                </a:prstGeom>
                <a:solidFill>
                  <a:srgbClr val="0099FF">
                    <a:alpha val="75000"/>
                  </a:srgbClr>
                </a:solidFill>
                <a:ln w="12700">
                  <a:noFill/>
                  <a:miter lim="800000"/>
                  <a:headEnd/>
                  <a:tailEnd/>
                </a:ln>
                <a:effectLst/>
              </p:spPr>
              <p:txBody>
                <a:bodyPr wrap="none" anchor="ctr"/>
                <a:lstStyle/>
                <a:p>
                  <a:endParaRPr lang="en-US" sz="700">
                    <a:latin typeface="Segoe UI Semibold" pitchFamily="34" charset="0"/>
                  </a:endParaRPr>
                </a:p>
              </p:txBody>
            </p:sp>
            <p:sp>
              <p:nvSpPr>
                <p:cNvPr id="54" name="Rectangle 24"/>
                <p:cNvSpPr>
                  <a:spLocks noChangeArrowheads="1"/>
                </p:cNvSpPr>
                <p:nvPr/>
              </p:nvSpPr>
              <p:spPr bwMode="auto">
                <a:xfrm>
                  <a:off x="5811097" y="5796740"/>
                  <a:ext cx="1714501" cy="214313"/>
                </a:xfrm>
                <a:prstGeom prst="rect">
                  <a:avLst/>
                </a:prstGeom>
                <a:noFill/>
                <a:ln w="9525" algn="ctr">
                  <a:solidFill>
                    <a:srgbClr val="FFFFFF"/>
                  </a:solidFill>
                  <a:miter lim="800000"/>
                  <a:headEnd/>
                  <a:tailEnd/>
                </a:ln>
                <a:effectLst/>
              </p:spPr>
              <p:txBody>
                <a:bodyPr wrap="none" lIns="80984" tIns="40491" rIns="80984" bIns="40491" anchor="ctr"/>
                <a:lstStyle/>
                <a:p>
                  <a:pPr algn="ctr" defTabSz="566738">
                    <a:lnSpc>
                      <a:spcPct val="90000"/>
                    </a:lnSpc>
                    <a:spcBef>
                      <a:spcPct val="30000"/>
                    </a:spcBef>
                  </a:pPr>
                  <a:r>
                    <a:rPr lang="ja-JP" altLang="en-US" sz="800" b="1" dirty="0">
                      <a:latin typeface="Segoe UI Semibold" pitchFamily="34" charset="0"/>
                      <a:ea typeface="ＭＳ Ｐゴシック" pitchFamily="34" charset="-128"/>
                      <a:cs typeface="Arial" charset="0"/>
                    </a:rPr>
                    <a:t>        </a:t>
                  </a:r>
                  <a:r>
                    <a:rPr lang="en-US" altLang="ja-JP" sz="800" b="1" dirty="0">
                      <a:latin typeface="Segoe UI Semibold" pitchFamily="34" charset="0"/>
                      <a:ea typeface="ＭＳ Ｐゴシック" pitchFamily="34" charset="-128"/>
                      <a:cs typeface="Arial" charset="0"/>
                    </a:rPr>
                    <a:t>Hardware</a:t>
                  </a:r>
                </a:p>
              </p:txBody>
            </p:sp>
            <p:sp>
              <p:nvSpPr>
                <p:cNvPr id="55" name="Rectangle 25"/>
                <p:cNvSpPr>
                  <a:spLocks noChangeArrowheads="1"/>
                </p:cNvSpPr>
                <p:nvPr/>
              </p:nvSpPr>
              <p:spPr bwMode="auto">
                <a:xfrm>
                  <a:off x="5811097" y="5585603"/>
                  <a:ext cx="1714501" cy="211138"/>
                </a:xfrm>
                <a:prstGeom prst="rect">
                  <a:avLst/>
                </a:prstGeom>
                <a:noFill/>
                <a:ln w="9525" algn="ctr">
                  <a:solidFill>
                    <a:srgbClr val="FFFFFF"/>
                  </a:solidFill>
                  <a:miter lim="800000"/>
                  <a:headEnd/>
                  <a:tailEnd/>
                </a:ln>
                <a:effectLst/>
              </p:spPr>
              <p:txBody>
                <a:bodyPr wrap="none" lIns="80984" tIns="40491" rIns="80984" bIns="40491" anchor="ctr"/>
                <a:lstStyle/>
                <a:p>
                  <a:pPr algn="ctr" defTabSz="566738">
                    <a:lnSpc>
                      <a:spcPct val="90000"/>
                    </a:lnSpc>
                    <a:spcBef>
                      <a:spcPct val="30000"/>
                    </a:spcBef>
                  </a:pPr>
                  <a:r>
                    <a:rPr lang="ja-JP" altLang="en-US" sz="800" b="1" dirty="0">
                      <a:latin typeface="Segoe UI Semibold" pitchFamily="34" charset="0"/>
                      <a:ea typeface="ＭＳ Ｐゴシック" pitchFamily="34" charset="-128"/>
                      <a:cs typeface="Arial" charset="0"/>
                    </a:rPr>
                    <a:t>        </a:t>
                  </a:r>
                  <a:r>
                    <a:rPr lang="en-US" altLang="ja-JP" sz="800" b="1" dirty="0">
                      <a:latin typeface="Segoe UI Semibold" pitchFamily="34" charset="0"/>
                      <a:ea typeface="ＭＳ Ｐゴシック" pitchFamily="34" charset="-128"/>
                      <a:cs typeface="Arial" charset="0"/>
                    </a:rPr>
                    <a:t>O/S</a:t>
                  </a:r>
                </a:p>
              </p:txBody>
            </p:sp>
            <p:sp>
              <p:nvSpPr>
                <p:cNvPr id="56" name="Rectangle 26"/>
                <p:cNvSpPr>
                  <a:spLocks noChangeArrowheads="1"/>
                </p:cNvSpPr>
                <p:nvPr/>
              </p:nvSpPr>
              <p:spPr bwMode="auto">
                <a:xfrm>
                  <a:off x="5811097" y="5371290"/>
                  <a:ext cx="1714501" cy="214313"/>
                </a:xfrm>
                <a:prstGeom prst="rect">
                  <a:avLst/>
                </a:prstGeom>
                <a:noFill/>
                <a:ln w="9525" algn="ctr">
                  <a:solidFill>
                    <a:srgbClr val="FFFFFF"/>
                  </a:solidFill>
                  <a:miter lim="800000"/>
                  <a:headEnd/>
                  <a:tailEnd/>
                </a:ln>
                <a:effectLst/>
              </p:spPr>
              <p:txBody>
                <a:bodyPr wrap="none" lIns="80984" tIns="40491" rIns="80984" bIns="40491" anchor="ctr"/>
                <a:lstStyle/>
                <a:p>
                  <a:pPr algn="ctr" defTabSz="566738">
                    <a:lnSpc>
                      <a:spcPct val="90000"/>
                    </a:lnSpc>
                    <a:spcBef>
                      <a:spcPct val="30000"/>
                    </a:spcBef>
                  </a:pPr>
                  <a:r>
                    <a:rPr lang="ja-JP" altLang="en-US" sz="800" b="1" dirty="0">
                      <a:latin typeface="Segoe UI Semibold" pitchFamily="34" charset="0"/>
                      <a:ea typeface="ＭＳ Ｐゴシック" pitchFamily="34" charset="-128"/>
                      <a:cs typeface="Arial" charset="0"/>
                    </a:rPr>
                    <a:t>        </a:t>
                  </a:r>
                  <a:r>
                    <a:rPr lang="en-US" altLang="ja-JP" sz="800" b="1" dirty="0">
                      <a:latin typeface="Segoe UI Semibold" pitchFamily="34" charset="0"/>
                      <a:ea typeface="ＭＳ Ｐゴシック" pitchFamily="34" charset="-128"/>
                      <a:cs typeface="Arial" charset="0"/>
                    </a:rPr>
                    <a:t>Drivers</a:t>
                  </a:r>
                </a:p>
              </p:txBody>
            </p:sp>
            <p:sp>
              <p:nvSpPr>
                <p:cNvPr id="57" name="Rectangle 27"/>
                <p:cNvSpPr>
                  <a:spLocks noChangeArrowheads="1"/>
                </p:cNvSpPr>
                <p:nvPr/>
              </p:nvSpPr>
              <p:spPr bwMode="auto">
                <a:xfrm>
                  <a:off x="5811097" y="5158565"/>
                  <a:ext cx="1714501" cy="212725"/>
                </a:xfrm>
                <a:prstGeom prst="rect">
                  <a:avLst/>
                </a:prstGeom>
                <a:noFill/>
                <a:ln w="9525" algn="ctr">
                  <a:solidFill>
                    <a:srgbClr val="FFFFFF"/>
                  </a:solidFill>
                  <a:miter lim="800000"/>
                  <a:headEnd/>
                  <a:tailEnd/>
                </a:ln>
                <a:effectLst/>
              </p:spPr>
              <p:txBody>
                <a:bodyPr wrap="none" lIns="80984" tIns="40491" rIns="80984" bIns="40491" anchor="ctr"/>
                <a:lstStyle/>
                <a:p>
                  <a:pPr algn="ctr" defTabSz="566738">
                    <a:lnSpc>
                      <a:spcPct val="90000"/>
                    </a:lnSpc>
                    <a:spcBef>
                      <a:spcPct val="30000"/>
                    </a:spcBef>
                  </a:pPr>
                  <a:r>
                    <a:rPr lang="ja-JP" altLang="en-US" sz="800" b="1" dirty="0">
                      <a:latin typeface="Segoe UI Semibold" pitchFamily="34" charset="0"/>
                      <a:ea typeface="ＭＳ Ｐゴシック" pitchFamily="34" charset="-128"/>
                      <a:cs typeface="Arial" charset="0"/>
                    </a:rPr>
                    <a:t>            </a:t>
                  </a:r>
                  <a:r>
                    <a:rPr lang="en-US" altLang="ja-JP" sz="800" b="1" dirty="0">
                      <a:latin typeface="Segoe UI Semibold" pitchFamily="34" charset="0"/>
                      <a:ea typeface="ＭＳ Ｐゴシック" pitchFamily="34" charset="-128"/>
                      <a:cs typeface="Arial" charset="0"/>
                    </a:rPr>
                    <a:t>Applications</a:t>
                  </a:r>
                </a:p>
              </p:txBody>
            </p:sp>
            <p:sp>
              <p:nvSpPr>
                <p:cNvPr id="58" name="Rectangle 28"/>
                <p:cNvSpPr>
                  <a:spLocks noChangeArrowheads="1"/>
                </p:cNvSpPr>
                <p:nvPr/>
              </p:nvSpPr>
              <p:spPr bwMode="auto">
                <a:xfrm>
                  <a:off x="5811097" y="4945840"/>
                  <a:ext cx="1714501" cy="212725"/>
                </a:xfrm>
                <a:prstGeom prst="rect">
                  <a:avLst/>
                </a:prstGeom>
                <a:noFill/>
                <a:ln w="9525" algn="ctr">
                  <a:solidFill>
                    <a:srgbClr val="FFFFFF"/>
                  </a:solidFill>
                  <a:miter lim="800000"/>
                  <a:headEnd/>
                  <a:tailEnd/>
                </a:ln>
                <a:effectLst/>
              </p:spPr>
              <p:txBody>
                <a:bodyPr wrap="none" lIns="80984" tIns="40491" rIns="80984" bIns="40491" anchor="ctr"/>
                <a:lstStyle/>
                <a:p>
                  <a:pPr algn="ctr" defTabSz="566738">
                    <a:lnSpc>
                      <a:spcPct val="90000"/>
                    </a:lnSpc>
                    <a:spcBef>
                      <a:spcPct val="30000"/>
                    </a:spcBef>
                  </a:pPr>
                  <a:r>
                    <a:rPr lang="ja-JP" altLang="en-US" sz="800" b="1" dirty="0">
                      <a:latin typeface="Segoe UI Semibold" pitchFamily="34" charset="0"/>
                      <a:ea typeface="ＭＳ Ｐゴシック" pitchFamily="34" charset="-128"/>
                      <a:cs typeface="Arial" charset="0"/>
                    </a:rPr>
                    <a:t>        </a:t>
                  </a:r>
                  <a:r>
                    <a:rPr lang="en-US" altLang="ja-JP" sz="800" b="1" dirty="0">
                      <a:latin typeface="Segoe UI Semibold" pitchFamily="34" charset="0"/>
                      <a:ea typeface="ＭＳ Ｐゴシック" pitchFamily="34" charset="-128"/>
                      <a:cs typeface="Arial" charset="0"/>
                    </a:rPr>
                    <a:t>GUI</a:t>
                  </a:r>
                </a:p>
              </p:txBody>
            </p:sp>
            <p:sp>
              <p:nvSpPr>
                <p:cNvPr id="59" name="Rectangle 29"/>
                <p:cNvSpPr>
                  <a:spLocks noChangeArrowheads="1"/>
                </p:cNvSpPr>
                <p:nvPr/>
              </p:nvSpPr>
              <p:spPr bwMode="auto">
                <a:xfrm>
                  <a:off x="5811097" y="4731528"/>
                  <a:ext cx="1714501" cy="214313"/>
                </a:xfrm>
                <a:prstGeom prst="rect">
                  <a:avLst/>
                </a:prstGeom>
                <a:noFill/>
                <a:ln w="9525">
                  <a:solidFill>
                    <a:srgbClr val="FFFFFF"/>
                  </a:solidFill>
                  <a:miter lim="800000"/>
                  <a:headEnd/>
                  <a:tailEnd/>
                </a:ln>
                <a:effectLst/>
              </p:spPr>
              <p:txBody>
                <a:bodyPr wrap="none" lIns="80984" tIns="40491" rIns="80984" bIns="40491" anchor="ctr"/>
                <a:lstStyle/>
                <a:p>
                  <a:pPr algn="ctr" defTabSz="566738">
                    <a:lnSpc>
                      <a:spcPct val="90000"/>
                    </a:lnSpc>
                    <a:spcBef>
                      <a:spcPct val="30000"/>
                    </a:spcBef>
                  </a:pPr>
                  <a:r>
                    <a:rPr lang="ja-JP" altLang="en-US" sz="800" b="1" dirty="0">
                      <a:latin typeface="Segoe UI Semibold" pitchFamily="34" charset="0"/>
                      <a:ea typeface="ＭＳ Ｐゴシック" pitchFamily="34" charset="-128"/>
                      <a:cs typeface="Arial" charset="0"/>
                    </a:rPr>
                    <a:t>        </a:t>
                  </a:r>
                  <a:r>
                    <a:rPr lang="en-US" altLang="ja-JP" sz="800" b="1" dirty="0">
                      <a:latin typeface="Segoe UI Semibold" pitchFamily="34" charset="0"/>
                      <a:ea typeface="ＭＳ Ｐゴシック" pitchFamily="34" charset="-128"/>
                      <a:cs typeface="Arial" charset="0"/>
                    </a:rPr>
                    <a:t>User</a:t>
                  </a:r>
                </a:p>
              </p:txBody>
            </p:sp>
            <p:sp>
              <p:nvSpPr>
                <p:cNvPr id="60" name="Rectangle 30"/>
                <p:cNvSpPr>
                  <a:spLocks noChangeArrowheads="1"/>
                </p:cNvSpPr>
                <p:nvPr/>
              </p:nvSpPr>
              <p:spPr bwMode="auto">
                <a:xfrm>
                  <a:off x="5811097" y="6011053"/>
                  <a:ext cx="1714501" cy="211138"/>
                </a:xfrm>
                <a:prstGeom prst="rect">
                  <a:avLst/>
                </a:prstGeom>
                <a:noFill/>
                <a:ln w="9525" algn="ctr">
                  <a:solidFill>
                    <a:srgbClr val="FFFFFF"/>
                  </a:solidFill>
                  <a:miter lim="800000"/>
                  <a:headEnd/>
                  <a:tailEnd/>
                </a:ln>
                <a:effectLst/>
              </p:spPr>
              <p:txBody>
                <a:bodyPr wrap="none" lIns="80984" tIns="40491" rIns="80984" bIns="40491" anchor="ctr"/>
                <a:lstStyle/>
                <a:p>
                  <a:pPr algn="ctr" defTabSz="566738">
                    <a:lnSpc>
                      <a:spcPct val="90000"/>
                    </a:lnSpc>
                    <a:spcBef>
                      <a:spcPct val="30000"/>
                    </a:spcBef>
                  </a:pPr>
                  <a:r>
                    <a:rPr lang="ja-JP" altLang="en-US" sz="800" b="1" dirty="0">
                      <a:latin typeface="Segoe UI Semibold" pitchFamily="34" charset="0"/>
                      <a:ea typeface="ＭＳ Ｐゴシック" pitchFamily="34" charset="-128"/>
                      <a:cs typeface="Arial" charset="0"/>
                    </a:rPr>
                    <a:t>        </a:t>
                  </a:r>
                  <a:r>
                    <a:rPr lang="en-US" altLang="ja-JP" sz="800" b="1" dirty="0">
                      <a:latin typeface="Segoe UI Semibold" pitchFamily="34" charset="0"/>
                      <a:ea typeface="ＭＳ Ｐゴシック" pitchFamily="34" charset="-128"/>
                      <a:cs typeface="Arial" charset="0"/>
                    </a:rPr>
                    <a:t>Physical</a:t>
                  </a:r>
                </a:p>
              </p:txBody>
            </p:sp>
            <p:sp>
              <p:nvSpPr>
                <p:cNvPr id="61" name="Rectangle 31"/>
                <p:cNvSpPr>
                  <a:spLocks noChangeArrowheads="1"/>
                </p:cNvSpPr>
                <p:nvPr/>
              </p:nvSpPr>
              <p:spPr bwMode="auto">
                <a:xfrm rot="16200000">
                  <a:off x="5341197" y="5261753"/>
                  <a:ext cx="1674813" cy="461963"/>
                </a:xfrm>
                <a:prstGeom prst="rect">
                  <a:avLst/>
                </a:prstGeom>
                <a:solidFill>
                  <a:schemeClr val="tx1">
                    <a:alpha val="62000"/>
                  </a:schemeClr>
                </a:solidFill>
                <a:ln w="9525">
                  <a:noFill/>
                  <a:miter lim="800000"/>
                  <a:headEnd/>
                  <a:tailEnd/>
                </a:ln>
                <a:effectLst/>
              </p:spPr>
              <p:txBody>
                <a:bodyPr wrap="none" anchor="ctr"/>
                <a:lstStyle/>
                <a:p>
                  <a:endParaRPr lang="en-US" sz="700">
                    <a:latin typeface="Segoe UI Semibold" pitchFamily="34" charset="0"/>
                  </a:endParaRPr>
                </a:p>
              </p:txBody>
            </p:sp>
          </p:grpSp>
          <p:sp>
            <p:nvSpPr>
              <p:cNvPr id="52" name="Up-Down Arrow 51"/>
              <p:cNvSpPr/>
              <p:nvPr/>
            </p:nvSpPr>
            <p:spPr bwMode="auto">
              <a:xfrm>
                <a:off x="8502306" y="5699769"/>
                <a:ext cx="376219" cy="1838858"/>
              </a:xfrm>
              <a:prstGeom prst="upDownArrow">
                <a:avLst/>
              </a:prstGeom>
              <a:solidFill>
                <a:srgbClr val="92D050"/>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grpSp>
      </p:grpSp>
      <p:grpSp>
        <p:nvGrpSpPr>
          <p:cNvPr id="109" name="Group 108"/>
          <p:cNvGrpSpPr/>
          <p:nvPr/>
        </p:nvGrpSpPr>
        <p:grpSpPr>
          <a:xfrm>
            <a:off x="476250" y="3873500"/>
            <a:ext cx="3857624" cy="2886345"/>
            <a:chOff x="762000" y="4648200"/>
            <a:chExt cx="6172199" cy="3463614"/>
          </a:xfrm>
        </p:grpSpPr>
        <p:grpSp>
          <p:nvGrpSpPr>
            <p:cNvPr id="62" name="Group 61"/>
            <p:cNvGrpSpPr/>
            <p:nvPr/>
          </p:nvGrpSpPr>
          <p:grpSpPr>
            <a:xfrm>
              <a:off x="762000" y="4648200"/>
              <a:ext cx="6172199" cy="3463614"/>
              <a:chOff x="762000" y="4613586"/>
              <a:chExt cx="6172199" cy="3463614"/>
            </a:xfrm>
          </p:grpSpPr>
          <p:sp>
            <p:nvSpPr>
              <p:cNvPr id="63" name="Rounded Rectangle 62"/>
              <p:cNvSpPr/>
              <p:nvPr/>
            </p:nvSpPr>
            <p:spPr bwMode="auto">
              <a:xfrm>
                <a:off x="762000" y="4613586"/>
                <a:ext cx="6172199" cy="3463614"/>
              </a:xfrm>
              <a:prstGeom prst="roundRect">
                <a:avLst>
                  <a:gd name="adj" fmla="val 6628"/>
                </a:avLst>
              </a:prstGeom>
              <a:gradFill>
                <a:gsLst>
                  <a:gs pos="0">
                    <a:schemeClr val="bg2">
                      <a:lumMod val="20000"/>
                      <a:lumOff val="80000"/>
                      <a:alpha val="31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grpSp>
            <p:nvGrpSpPr>
              <p:cNvPr id="64" name="Group 59"/>
              <p:cNvGrpSpPr/>
              <p:nvPr/>
            </p:nvGrpSpPr>
            <p:grpSpPr>
              <a:xfrm>
                <a:off x="1047967" y="4991852"/>
                <a:ext cx="5124233" cy="2685883"/>
                <a:chOff x="-115888" y="1302489"/>
                <a:chExt cx="8978921" cy="4926443"/>
              </a:xfrm>
            </p:grpSpPr>
            <p:sp useBgFill="1">
              <p:nvSpPr>
                <p:cNvPr id="66" name="Rectangle 65"/>
                <p:cNvSpPr/>
                <p:nvPr/>
              </p:nvSpPr>
              <p:spPr bwMode="auto">
                <a:xfrm>
                  <a:off x="2509935" y="1426966"/>
                  <a:ext cx="5896947" cy="4358011"/>
                </a:xfrm>
                <a:prstGeom prst="rect">
                  <a:avLst/>
                </a:prstGeom>
                <a:ln>
                  <a:noFill/>
                  <a:headEnd type="none" w="med" len="med"/>
                  <a:tailEnd type="none" w="med" len="med"/>
                </a:ln>
                <a:effectLst>
                  <a:outerShdw blurRad="177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640080" indent="-200025" defTabSz="640054">
                    <a:spcBef>
                      <a:spcPct val="20000"/>
                    </a:spcBef>
                    <a:buBlip>
                      <a:blip r:embed="rId3"/>
                    </a:buBlip>
                  </a:pPr>
                  <a:endParaRPr lang="en-US" sz="700" dirty="0">
                    <a:solidFill>
                      <a:schemeClr val="tx1"/>
                    </a:solidFill>
                    <a:latin typeface="Segoe UI Semibold" pitchFamily="34" charset="0"/>
                  </a:endParaRPr>
                </a:p>
              </p:txBody>
            </p:sp>
            <p:sp useBgFill="1">
              <p:nvSpPr>
                <p:cNvPr id="67" name="Rectangle 66"/>
                <p:cNvSpPr/>
                <p:nvPr/>
              </p:nvSpPr>
              <p:spPr bwMode="auto">
                <a:xfrm>
                  <a:off x="2509935" y="1426966"/>
                  <a:ext cx="5896947" cy="4358011"/>
                </a:xfrm>
                <a:prstGeom prst="rect">
                  <a:avLst/>
                </a:prstGeom>
                <a:gradFill>
                  <a:gsLst>
                    <a:gs pos="0">
                      <a:srgbClr val="000000">
                        <a:alpha val="0"/>
                      </a:srgbClr>
                    </a:gs>
                    <a:gs pos="50000">
                      <a:srgbClr val="00001D">
                        <a:alpha val="20000"/>
                      </a:srgbClr>
                    </a:gs>
                    <a:gs pos="100000">
                      <a:srgbClr val="000000">
                        <a:alpha val="0"/>
                      </a:srgbClr>
                    </a:gs>
                  </a:gsLst>
                  <a:lin ang="16200000" scaled="0"/>
                </a:gra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91436" tIns="45718" rIns="91436" bIns="45718" numCol="1" rtlCol="0" anchor="ctr" anchorCtr="0" compatLnSpc="1">
                  <a:prstTxWarp prst="textNoShape">
                    <a:avLst/>
                  </a:prstTxWarp>
                </a:bodyPr>
                <a:lstStyle/>
                <a:p>
                  <a:pPr marL="640080" indent="-200025" defTabSz="640054">
                    <a:spcBef>
                      <a:spcPct val="20000"/>
                    </a:spcBef>
                    <a:buBlip>
                      <a:blip r:embed="rId3"/>
                    </a:buBlip>
                  </a:pPr>
                  <a:endParaRPr lang="en-US" sz="700" dirty="0">
                    <a:solidFill>
                      <a:schemeClr val="tx1"/>
                    </a:solidFill>
                    <a:latin typeface="Segoe UI Semibold" pitchFamily="34" charset="0"/>
                  </a:endParaRPr>
                </a:p>
              </p:txBody>
            </p:sp>
            <p:sp>
              <p:nvSpPr>
                <p:cNvPr id="68" name="Line 2"/>
                <p:cNvSpPr>
                  <a:spLocks noChangeShapeType="1"/>
                </p:cNvSpPr>
                <p:nvPr/>
              </p:nvSpPr>
              <p:spPr bwMode="auto">
                <a:xfrm flipH="1">
                  <a:off x="2493963" y="5776913"/>
                  <a:ext cx="5938837" cy="0"/>
                </a:xfrm>
                <a:prstGeom prst="line">
                  <a:avLst/>
                </a:prstGeom>
                <a:noFill/>
                <a:ln w="28575">
                  <a:solidFill>
                    <a:schemeClr val="tx2"/>
                  </a:solidFill>
                  <a:round/>
                  <a:headEnd type="none" w="sm" len="sm"/>
                  <a:tailEnd type="none" w="sm" len="sm"/>
                </a:ln>
              </p:spPr>
              <p:txBody>
                <a:bodyPr>
                  <a:noAutofit/>
                </a:bodyPr>
                <a:lstStyle/>
                <a:p>
                  <a:endParaRPr lang="en-US" sz="700">
                    <a:latin typeface="Segoe UI Semibold" pitchFamily="34" charset="0"/>
                  </a:endParaRPr>
                </a:p>
              </p:txBody>
            </p:sp>
            <p:sp>
              <p:nvSpPr>
                <p:cNvPr id="69" name="Line 3"/>
                <p:cNvSpPr>
                  <a:spLocks noChangeShapeType="1"/>
                </p:cNvSpPr>
                <p:nvPr/>
              </p:nvSpPr>
              <p:spPr bwMode="auto">
                <a:xfrm flipH="1">
                  <a:off x="2505075" y="1389063"/>
                  <a:ext cx="15875" cy="4383087"/>
                </a:xfrm>
                <a:prstGeom prst="line">
                  <a:avLst/>
                </a:prstGeom>
                <a:noFill/>
                <a:ln w="28575">
                  <a:solidFill>
                    <a:schemeClr val="tx2"/>
                  </a:solidFill>
                  <a:round/>
                  <a:headEnd type="none" w="sm" len="sm"/>
                  <a:tailEnd type="none" w="sm" len="sm"/>
                </a:ln>
              </p:spPr>
              <p:txBody>
                <a:bodyPr>
                  <a:noAutofit/>
                </a:bodyPr>
                <a:lstStyle/>
                <a:p>
                  <a:endParaRPr lang="en-US" sz="700">
                    <a:latin typeface="Segoe UI Semibold" pitchFamily="34" charset="0"/>
                  </a:endParaRPr>
                </a:p>
              </p:txBody>
            </p:sp>
            <p:sp>
              <p:nvSpPr>
                <p:cNvPr id="70" name="Rectangle 4"/>
                <p:cNvSpPr>
                  <a:spLocks noChangeArrowheads="1"/>
                </p:cNvSpPr>
                <p:nvPr/>
              </p:nvSpPr>
              <p:spPr bwMode="auto">
                <a:xfrm>
                  <a:off x="3709988" y="2501900"/>
                  <a:ext cx="3244850" cy="1081088"/>
                </a:xfrm>
                <a:prstGeom prst="rect">
                  <a:avLst/>
                </a:prstGeom>
                <a:solidFill>
                  <a:srgbClr val="99CCFF">
                    <a:alpha val="74901"/>
                  </a:srgbClr>
                </a:solidFill>
                <a:ln w="9525" algn="ctr">
                  <a:noFill/>
                  <a:miter lim="800000"/>
                  <a:headEnd/>
                  <a:tailEnd/>
                </a:ln>
              </p:spPr>
              <p:txBody>
                <a:bodyPr anchor="ctr">
                  <a:noAutofit/>
                </a:bodyPr>
                <a:lstStyle/>
                <a:p>
                  <a:endParaRPr lang="en-US" sz="700" b="1">
                    <a:latin typeface="Segoe UI Semibold" pitchFamily="34" charset="0"/>
                  </a:endParaRPr>
                </a:p>
              </p:txBody>
            </p:sp>
            <p:sp>
              <p:nvSpPr>
                <p:cNvPr id="71" name="Rectangle 5"/>
                <p:cNvSpPr>
                  <a:spLocks noChangeArrowheads="1"/>
                </p:cNvSpPr>
                <p:nvPr/>
              </p:nvSpPr>
              <p:spPr bwMode="auto">
                <a:xfrm>
                  <a:off x="2509838" y="3584575"/>
                  <a:ext cx="4425950" cy="1109663"/>
                </a:xfrm>
                <a:prstGeom prst="rect">
                  <a:avLst/>
                </a:prstGeom>
                <a:solidFill>
                  <a:srgbClr val="00B0F0">
                    <a:alpha val="31000"/>
                  </a:srgbClr>
                </a:solidFill>
                <a:ln w="9525" algn="ctr">
                  <a:noFill/>
                  <a:miter lim="800000"/>
                  <a:headEnd/>
                  <a:tailEnd/>
                </a:ln>
              </p:spPr>
              <p:txBody>
                <a:bodyPr anchor="ctr">
                  <a:noAutofit/>
                </a:bodyPr>
                <a:lstStyle/>
                <a:p>
                  <a:endParaRPr lang="en-US" sz="700" b="1">
                    <a:latin typeface="Segoe UI Semibold" pitchFamily="34" charset="0"/>
                  </a:endParaRPr>
                </a:p>
              </p:txBody>
            </p:sp>
            <p:sp>
              <p:nvSpPr>
                <p:cNvPr id="72" name="Rectangle 6"/>
                <p:cNvSpPr>
                  <a:spLocks noChangeArrowheads="1"/>
                </p:cNvSpPr>
                <p:nvPr/>
              </p:nvSpPr>
              <p:spPr bwMode="auto">
                <a:xfrm>
                  <a:off x="2509838" y="3582988"/>
                  <a:ext cx="1198562" cy="2178050"/>
                </a:xfrm>
                <a:prstGeom prst="rect">
                  <a:avLst/>
                </a:prstGeom>
                <a:solidFill>
                  <a:srgbClr val="99CCFF">
                    <a:alpha val="74901"/>
                  </a:srgbClr>
                </a:solidFill>
                <a:ln w="9525" algn="ctr">
                  <a:noFill/>
                  <a:miter lim="800000"/>
                  <a:headEnd/>
                  <a:tailEnd/>
                </a:ln>
              </p:spPr>
              <p:txBody>
                <a:bodyPr anchor="ctr">
                  <a:noAutofit/>
                </a:bodyPr>
                <a:lstStyle/>
                <a:p>
                  <a:endParaRPr lang="en-US" sz="700" b="1">
                    <a:latin typeface="Segoe UI Semibold" pitchFamily="34" charset="0"/>
                  </a:endParaRPr>
                </a:p>
              </p:txBody>
            </p:sp>
            <p:sp>
              <p:nvSpPr>
                <p:cNvPr id="73" name="Rectangle 9"/>
                <p:cNvSpPr>
                  <a:spLocks noChangeArrowheads="1"/>
                </p:cNvSpPr>
                <p:nvPr/>
              </p:nvSpPr>
              <p:spPr bwMode="auto">
                <a:xfrm>
                  <a:off x="5734050" y="3582988"/>
                  <a:ext cx="1228610" cy="2168525"/>
                </a:xfrm>
                <a:prstGeom prst="rect">
                  <a:avLst/>
                </a:prstGeom>
                <a:solidFill>
                  <a:srgbClr val="00B0F0">
                    <a:alpha val="31000"/>
                  </a:srgbClr>
                </a:solidFill>
                <a:ln w="9525" algn="ctr">
                  <a:noFill/>
                  <a:miter lim="800000"/>
                  <a:headEnd/>
                  <a:tailEnd/>
                </a:ln>
              </p:spPr>
              <p:txBody>
                <a:bodyPr anchor="ctr">
                  <a:noAutofit/>
                </a:bodyPr>
                <a:lstStyle/>
                <a:p>
                  <a:endParaRPr lang="en-US" sz="700" b="1">
                    <a:latin typeface="Segoe UI Semibold" pitchFamily="34" charset="0"/>
                  </a:endParaRPr>
                </a:p>
              </p:txBody>
            </p:sp>
            <p:grpSp>
              <p:nvGrpSpPr>
                <p:cNvPr id="74" name="Group 10"/>
                <p:cNvGrpSpPr>
                  <a:grpSpLocks/>
                </p:cNvGrpSpPr>
                <p:nvPr/>
              </p:nvGrpSpPr>
              <p:grpSpPr bwMode="auto">
                <a:xfrm>
                  <a:off x="-115888" y="1719263"/>
                  <a:ext cx="2706688" cy="3811067"/>
                  <a:chOff x="-178" y="1123"/>
                  <a:chExt cx="1705" cy="2009"/>
                </a:xfrm>
              </p:grpSpPr>
              <p:sp>
                <p:nvSpPr>
                  <p:cNvPr id="104" name="Text Box 11"/>
                  <p:cNvSpPr txBox="1">
                    <a:spLocks noChangeArrowheads="1"/>
                  </p:cNvSpPr>
                  <p:nvPr/>
                </p:nvSpPr>
                <p:spPr bwMode="auto">
                  <a:xfrm>
                    <a:off x="-178" y="1123"/>
                    <a:ext cx="1705" cy="250"/>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National Interest</a:t>
                    </a:r>
                  </a:p>
                </p:txBody>
              </p:sp>
              <p:sp>
                <p:nvSpPr>
                  <p:cNvPr id="105" name="Text Box 12"/>
                  <p:cNvSpPr txBox="1">
                    <a:spLocks noChangeArrowheads="1"/>
                  </p:cNvSpPr>
                  <p:nvPr/>
                </p:nvSpPr>
                <p:spPr bwMode="auto">
                  <a:xfrm>
                    <a:off x="63" y="1708"/>
                    <a:ext cx="1453" cy="250"/>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Personal Gain</a:t>
                    </a:r>
                  </a:p>
                </p:txBody>
              </p:sp>
              <p:sp>
                <p:nvSpPr>
                  <p:cNvPr id="106" name="Text Box 13"/>
                  <p:cNvSpPr txBox="1">
                    <a:spLocks noChangeArrowheads="1"/>
                  </p:cNvSpPr>
                  <p:nvPr/>
                </p:nvSpPr>
                <p:spPr bwMode="auto">
                  <a:xfrm>
                    <a:off x="-2" y="2294"/>
                    <a:ext cx="1521" cy="250"/>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Personal Fame</a:t>
                    </a:r>
                  </a:p>
                </p:txBody>
              </p:sp>
              <p:sp>
                <p:nvSpPr>
                  <p:cNvPr id="107" name="Text Box 14"/>
                  <p:cNvSpPr txBox="1">
                    <a:spLocks noChangeArrowheads="1"/>
                  </p:cNvSpPr>
                  <p:nvPr/>
                </p:nvSpPr>
                <p:spPr bwMode="auto">
                  <a:xfrm>
                    <a:off x="443" y="2882"/>
                    <a:ext cx="1054" cy="250"/>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Curiosity</a:t>
                    </a:r>
                  </a:p>
                </p:txBody>
              </p:sp>
            </p:grpSp>
            <p:sp>
              <p:nvSpPr>
                <p:cNvPr id="75" name="Text Box 15"/>
                <p:cNvSpPr txBox="1">
                  <a:spLocks noChangeArrowheads="1"/>
                </p:cNvSpPr>
                <p:nvPr/>
              </p:nvSpPr>
              <p:spPr bwMode="auto">
                <a:xfrm>
                  <a:off x="4048564" y="5754731"/>
                  <a:ext cx="1645767" cy="474201"/>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Amateur</a:t>
                  </a:r>
                </a:p>
              </p:txBody>
            </p:sp>
            <p:sp>
              <p:nvSpPr>
                <p:cNvPr id="76" name="Text Box 16"/>
                <p:cNvSpPr txBox="1">
                  <a:spLocks noChangeArrowheads="1"/>
                </p:cNvSpPr>
                <p:nvPr/>
              </p:nvSpPr>
              <p:spPr bwMode="auto">
                <a:xfrm>
                  <a:off x="5579891" y="5754731"/>
                  <a:ext cx="1349152" cy="474201"/>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Expert</a:t>
                  </a:r>
                </a:p>
              </p:txBody>
            </p:sp>
            <p:sp>
              <p:nvSpPr>
                <p:cNvPr id="77" name="Text Box 17"/>
                <p:cNvSpPr txBox="1">
                  <a:spLocks noChangeArrowheads="1"/>
                </p:cNvSpPr>
                <p:nvPr/>
              </p:nvSpPr>
              <p:spPr bwMode="auto">
                <a:xfrm>
                  <a:off x="6906421" y="5754731"/>
                  <a:ext cx="1744638" cy="474201"/>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Specialist</a:t>
                  </a:r>
                </a:p>
              </p:txBody>
            </p:sp>
            <p:sp>
              <p:nvSpPr>
                <p:cNvPr id="78" name="Text Box 18"/>
                <p:cNvSpPr txBox="1">
                  <a:spLocks noChangeArrowheads="1"/>
                </p:cNvSpPr>
                <p:nvPr/>
              </p:nvSpPr>
              <p:spPr bwMode="auto">
                <a:xfrm>
                  <a:off x="4106630" y="4834181"/>
                  <a:ext cx="1866900" cy="914527"/>
                </a:xfrm>
                <a:prstGeom prst="rect">
                  <a:avLst/>
                </a:prstGeom>
                <a:noFill/>
                <a:ln w="9525" algn="ctr">
                  <a:noFill/>
                  <a:miter lim="800000"/>
                  <a:headEnd/>
                  <a:tailEnd/>
                </a:ln>
                <a:effectLst/>
              </p:spPr>
              <p:txBody>
                <a:bodyPr wrap="square">
                  <a:spAutoFit/>
                </a:bodyPr>
                <a:lstStyle/>
                <a:p>
                  <a:pPr eaLnBrk="0" hangingPunct="0">
                    <a:defRPr/>
                  </a:pPr>
                  <a:r>
                    <a:rPr lang="en-US" sz="700" b="1" dirty="0">
                      <a:effectLst>
                        <a:outerShdw blurRad="38100" dist="38100" dir="2700000" algn="tl">
                          <a:srgbClr val="000000">
                            <a:alpha val="43137"/>
                          </a:srgbClr>
                        </a:outerShdw>
                      </a:effectLst>
                      <a:latin typeface="Segoe UI Semibold" pitchFamily="34" charset="0"/>
                    </a:rPr>
                    <a:t>Largest area </a:t>
                  </a:r>
                  <a:r>
                    <a:rPr lang="en-US" sz="700" b="1" dirty="0">
                      <a:effectLst>
                        <a:outerShdw blurRad="38100" dist="38100" dir="2700000" algn="tl">
                          <a:srgbClr val="000000">
                            <a:alpha val="43137"/>
                          </a:srgbClr>
                        </a:outerShdw>
                      </a:effectLst>
                      <a:latin typeface="Segoe UI Semibold" pitchFamily="34" charset="0"/>
                    </a:rPr>
                    <a:t/>
                  </a:r>
                  <a:br>
                    <a:rPr lang="en-US" sz="700" b="1" dirty="0">
                      <a:effectLst>
                        <a:outerShdw blurRad="38100" dist="38100" dir="2700000" algn="tl">
                          <a:srgbClr val="000000">
                            <a:alpha val="43137"/>
                          </a:srgbClr>
                        </a:outerShdw>
                      </a:effectLst>
                      <a:latin typeface="Segoe UI Semibold" pitchFamily="34" charset="0"/>
                    </a:rPr>
                  </a:br>
                  <a:r>
                    <a:rPr lang="en-US" sz="700" b="1" dirty="0">
                      <a:effectLst>
                        <a:outerShdw blurRad="38100" dist="38100" dir="2700000" algn="tl">
                          <a:srgbClr val="000000">
                            <a:alpha val="43137"/>
                          </a:srgbClr>
                        </a:outerShdw>
                      </a:effectLst>
                      <a:latin typeface="Segoe UI Semibold" pitchFamily="34" charset="0"/>
                    </a:rPr>
                    <a:t>by </a:t>
                  </a:r>
                  <a:r>
                    <a:rPr lang="en-US" sz="700" b="1" dirty="0">
                      <a:effectLst>
                        <a:outerShdw blurRad="38100" dist="38100" dir="2700000" algn="tl">
                          <a:srgbClr val="000000">
                            <a:alpha val="43137"/>
                          </a:srgbClr>
                        </a:outerShdw>
                      </a:effectLst>
                      <a:latin typeface="Segoe UI Semibold" pitchFamily="34" charset="0"/>
                    </a:rPr>
                    <a:t>volume</a:t>
                  </a:r>
                </a:p>
              </p:txBody>
            </p:sp>
            <p:sp>
              <p:nvSpPr>
                <p:cNvPr id="79" name="Text Box 19"/>
                <p:cNvSpPr txBox="1">
                  <a:spLocks noChangeArrowheads="1"/>
                </p:cNvSpPr>
                <p:nvPr/>
              </p:nvSpPr>
              <p:spPr bwMode="auto">
                <a:xfrm>
                  <a:off x="2536935" y="2272074"/>
                  <a:ext cx="3008313" cy="350838"/>
                </a:xfrm>
                <a:prstGeom prst="rect">
                  <a:avLst/>
                </a:prstGeom>
                <a:noFill/>
                <a:ln w="9525" algn="ctr">
                  <a:noFill/>
                  <a:miter lim="800000"/>
                  <a:headEnd/>
                  <a:tailEnd/>
                </a:ln>
                <a:effectLst/>
              </p:spPr>
              <p:txBody>
                <a:bodyPr>
                  <a:noAutofit/>
                </a:bodyPr>
                <a:lstStyle/>
                <a:p>
                  <a:pPr eaLnBrk="0" hangingPunct="0">
                    <a:defRPr/>
                  </a:pPr>
                  <a:r>
                    <a:rPr lang="en-US" sz="700" b="1" dirty="0">
                      <a:effectLst>
                        <a:outerShdw blurRad="38100" dist="38100" dir="2700000" algn="tl">
                          <a:srgbClr val="000000">
                            <a:alpha val="43137"/>
                          </a:srgbClr>
                        </a:outerShdw>
                      </a:effectLst>
                      <a:latin typeface="Segoe UI Semibold" pitchFamily="34" charset="0"/>
                    </a:rPr>
                    <a:t>Largest </a:t>
                  </a:r>
                  <a:r>
                    <a:rPr lang="en-US" sz="700" b="1" dirty="0">
                      <a:effectLst>
                        <a:outerShdw blurRad="38100" dist="38100" dir="2700000" algn="tl">
                          <a:srgbClr val="000000">
                            <a:alpha val="43137"/>
                          </a:srgbClr>
                        </a:outerShdw>
                      </a:effectLst>
                      <a:latin typeface="Segoe UI Semibold" pitchFamily="34" charset="0"/>
                    </a:rPr>
                    <a:t/>
                  </a:r>
                  <a:br>
                    <a:rPr lang="en-US" sz="700" b="1" dirty="0">
                      <a:effectLst>
                        <a:outerShdw blurRad="38100" dist="38100" dir="2700000" algn="tl">
                          <a:srgbClr val="000000">
                            <a:alpha val="43137"/>
                          </a:srgbClr>
                        </a:outerShdw>
                      </a:effectLst>
                      <a:latin typeface="Segoe UI Semibold" pitchFamily="34" charset="0"/>
                    </a:rPr>
                  </a:br>
                  <a:r>
                    <a:rPr lang="en-US" sz="700" b="1" dirty="0">
                      <a:effectLst>
                        <a:outerShdw blurRad="38100" dist="38100" dir="2700000" algn="tl">
                          <a:srgbClr val="000000">
                            <a:alpha val="43137"/>
                          </a:srgbClr>
                        </a:outerShdw>
                      </a:effectLst>
                      <a:latin typeface="Segoe UI Semibold" pitchFamily="34" charset="0"/>
                    </a:rPr>
                    <a:t>area </a:t>
                  </a:r>
                  <a:r>
                    <a:rPr lang="en-US" sz="700" b="1" dirty="0">
                      <a:effectLst>
                        <a:outerShdw blurRad="38100" dist="38100" dir="2700000" algn="tl">
                          <a:srgbClr val="000000">
                            <a:alpha val="43137"/>
                          </a:srgbClr>
                        </a:outerShdw>
                      </a:effectLst>
                      <a:latin typeface="Segoe UI Semibold" pitchFamily="34" charset="0"/>
                    </a:rPr>
                    <a:t>by</a:t>
                  </a:r>
                </a:p>
                <a:p>
                  <a:pPr eaLnBrk="0" hangingPunct="0">
                    <a:defRPr/>
                  </a:pPr>
                  <a:r>
                    <a:rPr lang="en-US" sz="700" b="1" dirty="0">
                      <a:effectLst>
                        <a:outerShdw blurRad="38100" dist="38100" dir="2700000" algn="tl">
                          <a:srgbClr val="000000">
                            <a:alpha val="43137"/>
                          </a:srgbClr>
                        </a:outerShdw>
                      </a:effectLst>
                      <a:latin typeface="Segoe UI Semibold" pitchFamily="34" charset="0"/>
                    </a:rPr>
                    <a:t>$ </a:t>
                  </a:r>
                  <a:r>
                    <a:rPr lang="en-US" sz="700" b="1" dirty="0">
                      <a:effectLst>
                        <a:outerShdw blurRad="38100" dist="38100" dir="2700000" algn="tl">
                          <a:srgbClr val="000000">
                            <a:alpha val="43137"/>
                          </a:srgbClr>
                        </a:outerShdw>
                      </a:effectLst>
                      <a:latin typeface="Segoe UI Semibold" pitchFamily="34" charset="0"/>
                    </a:rPr>
                    <a:t>lost</a:t>
                  </a:r>
                </a:p>
              </p:txBody>
            </p:sp>
            <p:sp>
              <p:nvSpPr>
                <p:cNvPr id="80" name="Rectangle 20"/>
                <p:cNvSpPr>
                  <a:spLocks noChangeArrowheads="1"/>
                </p:cNvSpPr>
                <p:nvPr/>
              </p:nvSpPr>
              <p:spPr bwMode="auto">
                <a:xfrm>
                  <a:off x="3709988" y="2501900"/>
                  <a:ext cx="3244850" cy="1081088"/>
                </a:xfrm>
                <a:prstGeom prst="rect">
                  <a:avLst/>
                </a:prstGeom>
                <a:solidFill>
                  <a:schemeClr val="tx1">
                    <a:alpha val="32000"/>
                  </a:schemeClr>
                </a:solidFill>
                <a:ln w="38100" algn="ctr">
                  <a:solidFill>
                    <a:srgbClr val="FFCC00"/>
                  </a:solidFill>
                  <a:miter lim="800000"/>
                  <a:headEnd/>
                  <a:tailEnd/>
                </a:ln>
              </p:spPr>
              <p:txBody>
                <a:bodyPr anchor="ctr">
                  <a:noAutofit/>
                </a:bodyPr>
                <a:lstStyle/>
                <a:p>
                  <a:endParaRPr lang="en-US" sz="700" b="1">
                    <a:latin typeface="Segoe UI Semibold" pitchFamily="34" charset="0"/>
                  </a:endParaRPr>
                </a:p>
              </p:txBody>
            </p:sp>
            <p:sp>
              <p:nvSpPr>
                <p:cNvPr id="81" name="Rectangle 21"/>
                <p:cNvSpPr>
                  <a:spLocks noChangeArrowheads="1"/>
                </p:cNvSpPr>
                <p:nvPr/>
              </p:nvSpPr>
              <p:spPr bwMode="auto">
                <a:xfrm>
                  <a:off x="2537855" y="3586355"/>
                  <a:ext cx="1165782" cy="2178051"/>
                </a:xfrm>
                <a:prstGeom prst="rect">
                  <a:avLst/>
                </a:prstGeom>
                <a:noFill/>
                <a:ln w="38100" algn="ctr">
                  <a:solidFill>
                    <a:srgbClr val="FF9900"/>
                  </a:solidFill>
                  <a:miter lim="800000"/>
                  <a:headEnd/>
                  <a:tailEnd/>
                </a:ln>
              </p:spPr>
              <p:txBody>
                <a:bodyPr anchor="ctr">
                  <a:noAutofit/>
                </a:bodyPr>
                <a:lstStyle/>
                <a:p>
                  <a:endParaRPr lang="en-US" sz="700" b="1">
                    <a:latin typeface="Segoe UI Semibold" pitchFamily="34" charset="0"/>
                  </a:endParaRPr>
                </a:p>
              </p:txBody>
            </p:sp>
            <p:pic>
              <p:nvPicPr>
                <p:cNvPr id="82" name="Picture 24" descr="OS54068_grey"/>
                <p:cNvPicPr>
                  <a:picLocks noChangeAspect="1" noChangeArrowheads="1"/>
                </p:cNvPicPr>
                <p:nvPr/>
              </p:nvPicPr>
              <p:blipFill>
                <a:blip r:embed="rId4" cstate="print"/>
                <a:srcRect/>
                <a:stretch>
                  <a:fillRect/>
                </a:stretch>
              </p:blipFill>
              <p:spPr bwMode="auto">
                <a:xfrm>
                  <a:off x="2635499" y="3513138"/>
                  <a:ext cx="1004887" cy="1190625"/>
                </a:xfrm>
                <a:prstGeom prst="rect">
                  <a:avLst/>
                </a:prstGeom>
                <a:noFill/>
                <a:ln w="9525">
                  <a:noFill/>
                  <a:miter lim="800000"/>
                  <a:headEnd/>
                  <a:tailEnd/>
                </a:ln>
              </p:spPr>
            </p:pic>
            <p:pic>
              <p:nvPicPr>
                <p:cNvPr id="83" name="Picture 25" descr="OS54038_grey"/>
                <p:cNvPicPr>
                  <a:picLocks noChangeAspect="1" noChangeArrowheads="1"/>
                </p:cNvPicPr>
                <p:nvPr/>
              </p:nvPicPr>
              <p:blipFill>
                <a:blip r:embed="rId5" cstate="print"/>
                <a:srcRect/>
                <a:stretch>
                  <a:fillRect/>
                </a:stretch>
              </p:blipFill>
              <p:spPr bwMode="auto">
                <a:xfrm>
                  <a:off x="2635499" y="4594226"/>
                  <a:ext cx="877886" cy="1135744"/>
                </a:xfrm>
                <a:prstGeom prst="rect">
                  <a:avLst/>
                </a:prstGeom>
                <a:noFill/>
                <a:ln w="9525">
                  <a:noFill/>
                  <a:miter lim="800000"/>
                  <a:headEnd/>
                  <a:tailEnd/>
                </a:ln>
              </p:spPr>
            </p:pic>
            <p:sp>
              <p:nvSpPr>
                <p:cNvPr id="84" name="Text Box 26"/>
                <p:cNvSpPr txBox="1">
                  <a:spLocks noChangeArrowheads="1"/>
                </p:cNvSpPr>
                <p:nvPr/>
              </p:nvSpPr>
              <p:spPr bwMode="auto">
                <a:xfrm>
                  <a:off x="2141918" y="5754731"/>
                  <a:ext cx="2140127" cy="474201"/>
                </a:xfrm>
                <a:prstGeom prst="rect">
                  <a:avLst/>
                </a:prstGeom>
                <a:noFill/>
                <a:ln w="9525" algn="ctr">
                  <a:noFill/>
                  <a:miter lim="800000"/>
                  <a:headEnd/>
                  <a:tailEnd/>
                </a:ln>
                <a:effectLst/>
              </p:spPr>
              <p:txBody>
                <a:bodyPr wrap="none">
                  <a:spAutoFit/>
                </a:bodyPr>
                <a:lstStyle/>
                <a:p>
                  <a:pPr algn="ctr">
                    <a:defRPr/>
                  </a:pPr>
                  <a:r>
                    <a:rPr lang="en-US" sz="800" dirty="0">
                      <a:effectLst>
                        <a:outerShdw blurRad="38100" dist="38100" dir="2700000" algn="tl">
                          <a:srgbClr val="000000">
                            <a:alpha val="43137"/>
                          </a:srgbClr>
                        </a:outerShdw>
                      </a:effectLst>
                      <a:latin typeface="Segoe UI Semibold" pitchFamily="34" charset="0"/>
                    </a:rPr>
                    <a:t>Script-Kiddy</a:t>
                  </a:r>
                </a:p>
              </p:txBody>
            </p:sp>
            <p:sp>
              <p:nvSpPr>
                <p:cNvPr id="85" name="Text Box 27"/>
                <p:cNvSpPr txBox="1">
                  <a:spLocks noChangeArrowheads="1"/>
                </p:cNvSpPr>
                <p:nvPr/>
              </p:nvSpPr>
              <p:spPr bwMode="auto">
                <a:xfrm>
                  <a:off x="2101414" y="1478723"/>
                  <a:ext cx="3109449" cy="595190"/>
                </a:xfrm>
                <a:prstGeom prst="rect">
                  <a:avLst/>
                </a:prstGeom>
                <a:noFill/>
                <a:ln w="9525" algn="ctr">
                  <a:noFill/>
                  <a:miter lim="800000"/>
                  <a:headEnd/>
                  <a:tailEnd/>
                </a:ln>
                <a:effectLst/>
              </p:spPr>
              <p:txBody>
                <a:bodyPr>
                  <a:noAutofit/>
                </a:bodyPr>
                <a:lstStyle/>
                <a:p>
                  <a:pPr algn="r" eaLnBrk="0" hangingPunct="0">
                    <a:defRPr/>
                  </a:pPr>
                  <a:r>
                    <a:rPr lang="en-US" sz="700" b="1" dirty="0">
                      <a:effectLst>
                        <a:outerShdw blurRad="38100" dist="38100" dir="2700000" algn="tl">
                          <a:srgbClr val="000000">
                            <a:alpha val="43137"/>
                          </a:srgbClr>
                        </a:outerShdw>
                      </a:effectLst>
                      <a:latin typeface="Segoe UI Semibold" pitchFamily="34" charset="0"/>
                    </a:rPr>
                    <a:t>Largest segment by </a:t>
                  </a:r>
                  <a:endParaRPr lang="en-US" sz="700" b="1" dirty="0">
                    <a:effectLst>
                      <a:outerShdw blurRad="38100" dist="38100" dir="2700000" algn="tl">
                        <a:srgbClr val="000000">
                          <a:alpha val="43137"/>
                        </a:srgbClr>
                      </a:outerShdw>
                    </a:effectLst>
                    <a:latin typeface="Segoe UI Semibold" pitchFamily="34" charset="0"/>
                  </a:endParaRPr>
                </a:p>
                <a:p>
                  <a:pPr algn="r" eaLnBrk="0" hangingPunct="0">
                    <a:defRPr/>
                  </a:pPr>
                  <a:r>
                    <a:rPr lang="en-US" sz="700" b="1" dirty="0">
                      <a:effectLst>
                        <a:outerShdw blurRad="38100" dist="38100" dir="2700000" algn="tl">
                          <a:srgbClr val="000000">
                            <a:alpha val="43137"/>
                          </a:srgbClr>
                        </a:outerShdw>
                      </a:effectLst>
                      <a:latin typeface="Segoe UI Semibold" pitchFamily="34" charset="0"/>
                    </a:rPr>
                    <a:t>$ </a:t>
                  </a:r>
                  <a:r>
                    <a:rPr lang="en-US" sz="700" b="1" dirty="0">
                      <a:effectLst>
                        <a:outerShdw blurRad="38100" dist="38100" dir="2700000" algn="tl">
                          <a:srgbClr val="000000">
                            <a:alpha val="43137"/>
                          </a:srgbClr>
                        </a:outerShdw>
                      </a:effectLst>
                      <a:latin typeface="Segoe UI Semibold" pitchFamily="34" charset="0"/>
                    </a:rPr>
                    <a:t>spent on defense</a:t>
                  </a:r>
                </a:p>
              </p:txBody>
            </p:sp>
            <p:sp>
              <p:nvSpPr>
                <p:cNvPr id="86" name="Rectangle 28"/>
                <p:cNvSpPr>
                  <a:spLocks noChangeArrowheads="1"/>
                </p:cNvSpPr>
                <p:nvPr/>
              </p:nvSpPr>
              <p:spPr bwMode="auto">
                <a:xfrm>
                  <a:off x="3709988" y="2501900"/>
                  <a:ext cx="3244850" cy="1081088"/>
                </a:xfrm>
                <a:prstGeom prst="rect">
                  <a:avLst/>
                </a:prstGeom>
                <a:noFill/>
                <a:ln w="38100" algn="ctr">
                  <a:solidFill>
                    <a:srgbClr val="FFCC00"/>
                  </a:solidFill>
                  <a:miter lim="800000"/>
                  <a:headEnd/>
                  <a:tailEnd/>
                </a:ln>
              </p:spPr>
              <p:txBody>
                <a:bodyPr anchor="ctr">
                  <a:noAutofit/>
                </a:bodyPr>
                <a:lstStyle/>
                <a:p>
                  <a:endParaRPr lang="en-US" sz="700" b="1">
                    <a:latin typeface="Segoe UI Semibold" pitchFamily="34" charset="0"/>
                  </a:endParaRPr>
                </a:p>
              </p:txBody>
            </p:sp>
            <p:pic>
              <p:nvPicPr>
                <p:cNvPr id="87" name="Picture 30" descr="OS54098_grey"/>
                <p:cNvPicPr>
                  <a:picLocks noChangeAspect="1" noChangeArrowheads="1"/>
                </p:cNvPicPr>
                <p:nvPr/>
              </p:nvPicPr>
              <p:blipFill>
                <a:blip r:embed="rId6" cstate="print"/>
                <a:srcRect/>
                <a:stretch>
                  <a:fillRect/>
                </a:stretch>
              </p:blipFill>
              <p:spPr bwMode="auto">
                <a:xfrm>
                  <a:off x="3773410" y="2383849"/>
                  <a:ext cx="804861" cy="1176336"/>
                </a:xfrm>
                <a:prstGeom prst="rect">
                  <a:avLst/>
                </a:prstGeom>
                <a:noFill/>
                <a:ln w="9525">
                  <a:noFill/>
                  <a:miter lim="800000"/>
                  <a:headEnd/>
                  <a:tailEnd/>
                </a:ln>
              </p:spPr>
            </p:pic>
            <p:sp>
              <p:nvSpPr>
                <p:cNvPr id="88" name="Rectangle 31"/>
                <p:cNvSpPr>
                  <a:spLocks noChangeArrowheads="1"/>
                </p:cNvSpPr>
                <p:nvPr/>
              </p:nvSpPr>
              <p:spPr bwMode="auto">
                <a:xfrm>
                  <a:off x="5670551" y="1414463"/>
                  <a:ext cx="2757354" cy="1092200"/>
                </a:xfrm>
                <a:prstGeom prst="rect">
                  <a:avLst/>
                </a:prstGeom>
                <a:solidFill>
                  <a:srgbClr val="99CCFF">
                    <a:alpha val="74901"/>
                  </a:srgbClr>
                </a:solidFill>
                <a:ln w="9525" algn="ctr">
                  <a:noFill/>
                  <a:miter lim="800000"/>
                  <a:headEnd/>
                  <a:tailEnd/>
                </a:ln>
              </p:spPr>
              <p:txBody>
                <a:bodyPr anchor="ctr">
                  <a:noAutofit/>
                </a:bodyPr>
                <a:lstStyle/>
                <a:p>
                  <a:endParaRPr lang="en-US" sz="700" b="1">
                    <a:latin typeface="Segoe UI Semibold" pitchFamily="34" charset="0"/>
                  </a:endParaRPr>
                </a:p>
              </p:txBody>
            </p:sp>
            <p:sp>
              <p:nvSpPr>
                <p:cNvPr id="89" name="Rectangle 32"/>
                <p:cNvSpPr>
                  <a:spLocks noChangeArrowheads="1"/>
                </p:cNvSpPr>
                <p:nvPr/>
              </p:nvSpPr>
              <p:spPr bwMode="auto">
                <a:xfrm>
                  <a:off x="5670551" y="1414463"/>
                  <a:ext cx="2713286" cy="1092200"/>
                </a:xfrm>
                <a:prstGeom prst="rect">
                  <a:avLst/>
                </a:prstGeom>
                <a:solidFill>
                  <a:schemeClr val="tx1">
                    <a:alpha val="0"/>
                  </a:schemeClr>
                </a:solidFill>
                <a:ln w="38100" algn="ctr">
                  <a:solidFill>
                    <a:srgbClr val="FF5050"/>
                  </a:solidFill>
                  <a:miter lim="800000"/>
                  <a:headEnd/>
                  <a:tailEnd/>
                </a:ln>
              </p:spPr>
              <p:txBody>
                <a:bodyPr anchor="ctr">
                  <a:noAutofit/>
                </a:bodyPr>
                <a:lstStyle/>
                <a:p>
                  <a:endParaRPr lang="en-US" sz="700" b="1">
                    <a:latin typeface="Segoe UI Semibold" pitchFamily="34" charset="0"/>
                  </a:endParaRPr>
                </a:p>
              </p:txBody>
            </p:sp>
            <p:sp>
              <p:nvSpPr>
                <p:cNvPr id="90" name="Rectangle 33"/>
                <p:cNvSpPr>
                  <a:spLocks noChangeArrowheads="1"/>
                </p:cNvSpPr>
                <p:nvPr/>
              </p:nvSpPr>
              <p:spPr bwMode="auto">
                <a:xfrm>
                  <a:off x="5670551" y="1414463"/>
                  <a:ext cx="2735320" cy="1092200"/>
                </a:xfrm>
                <a:prstGeom prst="rect">
                  <a:avLst/>
                </a:prstGeom>
                <a:noFill/>
                <a:ln w="38100" algn="ctr">
                  <a:solidFill>
                    <a:srgbClr val="FF5050"/>
                  </a:solidFill>
                  <a:miter lim="800000"/>
                  <a:headEnd/>
                  <a:tailEnd/>
                </a:ln>
              </p:spPr>
              <p:txBody>
                <a:bodyPr anchor="ctr">
                  <a:noAutofit/>
                </a:bodyPr>
                <a:lstStyle/>
                <a:p>
                  <a:endParaRPr lang="en-US" sz="700" b="1">
                    <a:latin typeface="Segoe UI Semibold" pitchFamily="34" charset="0"/>
                  </a:endParaRPr>
                </a:p>
              </p:txBody>
            </p:sp>
            <p:pic>
              <p:nvPicPr>
                <p:cNvPr id="91" name="Picture 36" descr="AA049888_grey"/>
                <p:cNvPicPr>
                  <a:picLocks noChangeAspect="1" noChangeArrowheads="1"/>
                </p:cNvPicPr>
                <p:nvPr/>
              </p:nvPicPr>
              <p:blipFill>
                <a:blip r:embed="rId7" cstate="print"/>
                <a:srcRect/>
                <a:stretch>
                  <a:fillRect/>
                </a:stretch>
              </p:blipFill>
              <p:spPr bwMode="auto">
                <a:xfrm>
                  <a:off x="7560273" y="1314430"/>
                  <a:ext cx="782638" cy="1154113"/>
                </a:xfrm>
                <a:prstGeom prst="rect">
                  <a:avLst/>
                </a:prstGeom>
                <a:noFill/>
                <a:ln w="9525">
                  <a:noFill/>
                  <a:miter lim="800000"/>
                  <a:headEnd/>
                  <a:tailEnd/>
                </a:ln>
              </p:spPr>
            </p:pic>
            <p:pic>
              <p:nvPicPr>
                <p:cNvPr id="92" name="Picture 37" descr="OS54037_grey"/>
                <p:cNvPicPr>
                  <a:picLocks noChangeAspect="1" noChangeArrowheads="1"/>
                </p:cNvPicPr>
                <p:nvPr/>
              </p:nvPicPr>
              <p:blipFill>
                <a:blip r:embed="rId8" cstate="print"/>
                <a:srcRect/>
                <a:stretch>
                  <a:fillRect/>
                </a:stretch>
              </p:blipFill>
              <p:spPr bwMode="auto">
                <a:xfrm>
                  <a:off x="5764595" y="1302489"/>
                  <a:ext cx="712788" cy="1172730"/>
                </a:xfrm>
                <a:prstGeom prst="rect">
                  <a:avLst/>
                </a:prstGeom>
                <a:noFill/>
                <a:ln w="9525">
                  <a:noFill/>
                  <a:miter lim="800000"/>
                  <a:headEnd/>
                  <a:tailEnd/>
                </a:ln>
              </p:spPr>
            </p:pic>
            <p:sp>
              <p:nvSpPr>
                <p:cNvPr id="93" name="Rectangle 38"/>
                <p:cNvSpPr>
                  <a:spLocks noChangeArrowheads="1"/>
                </p:cNvSpPr>
                <p:nvPr/>
              </p:nvSpPr>
              <p:spPr bwMode="auto">
                <a:xfrm>
                  <a:off x="5678489" y="2541319"/>
                  <a:ext cx="1268576" cy="1033154"/>
                </a:xfrm>
                <a:prstGeom prst="rect">
                  <a:avLst/>
                </a:prstGeom>
                <a:gradFill>
                  <a:gsLst>
                    <a:gs pos="0">
                      <a:srgbClr val="FFC000"/>
                    </a:gs>
                    <a:gs pos="50000">
                      <a:schemeClr val="accent1">
                        <a:lumMod val="75000"/>
                        <a:alpha val="64000"/>
                      </a:schemeClr>
                    </a:gs>
                    <a:gs pos="100000">
                      <a:schemeClr val="accent1">
                        <a:lumMod val="40000"/>
                        <a:lumOff val="60000"/>
                      </a:schemeClr>
                    </a:gs>
                  </a:gsLst>
                  <a:lin ang="5400000" scaled="1"/>
                </a:gradFill>
                <a:ln w="38100" algn="ctr">
                  <a:noFill/>
                  <a:miter lim="800000"/>
                  <a:headEnd/>
                  <a:tailEnd/>
                </a:ln>
              </p:spPr>
              <p:txBody>
                <a:bodyPr anchor="ctr">
                  <a:noAutofit/>
                </a:bodyPr>
                <a:lstStyle/>
                <a:p>
                  <a:endParaRPr lang="en-US" sz="700" b="1">
                    <a:latin typeface="Segoe UI Semibold" pitchFamily="34" charset="0"/>
                  </a:endParaRPr>
                </a:p>
              </p:txBody>
            </p:sp>
            <p:pic>
              <p:nvPicPr>
                <p:cNvPr id="94" name="Picture 40" descr="AA049830_grey"/>
                <p:cNvPicPr>
                  <a:picLocks noChangeAspect="1" noChangeArrowheads="1"/>
                </p:cNvPicPr>
                <p:nvPr/>
              </p:nvPicPr>
              <p:blipFill>
                <a:blip r:embed="rId9" cstate="print"/>
                <a:srcRect/>
                <a:stretch>
                  <a:fillRect/>
                </a:stretch>
              </p:blipFill>
              <p:spPr bwMode="auto">
                <a:xfrm>
                  <a:off x="6080833" y="2383849"/>
                  <a:ext cx="904874" cy="1190625"/>
                </a:xfrm>
                <a:prstGeom prst="rect">
                  <a:avLst/>
                </a:prstGeom>
                <a:noFill/>
                <a:ln w="9525">
                  <a:noFill/>
                  <a:miter lim="800000"/>
                  <a:headEnd/>
                  <a:tailEnd/>
                </a:ln>
              </p:spPr>
            </p:pic>
            <p:pic>
              <p:nvPicPr>
                <p:cNvPr id="95" name="Picture 41" descr="OS54056"/>
                <p:cNvPicPr>
                  <a:picLocks noChangeAspect="1" noChangeArrowheads="1"/>
                </p:cNvPicPr>
                <p:nvPr/>
              </p:nvPicPr>
              <p:blipFill>
                <a:blip r:embed="rId10" cstate="print"/>
                <a:srcRect/>
                <a:stretch>
                  <a:fillRect/>
                </a:stretch>
              </p:blipFill>
              <p:spPr bwMode="auto">
                <a:xfrm>
                  <a:off x="4277051" y="3525838"/>
                  <a:ext cx="895351" cy="1169986"/>
                </a:xfrm>
                <a:prstGeom prst="rect">
                  <a:avLst/>
                </a:prstGeom>
                <a:noFill/>
                <a:ln w="9525">
                  <a:noFill/>
                  <a:miter lim="800000"/>
                  <a:headEnd/>
                  <a:tailEnd/>
                </a:ln>
              </p:spPr>
            </p:pic>
            <p:pic>
              <p:nvPicPr>
                <p:cNvPr id="96" name="Picture 42" descr="OS54096"/>
                <p:cNvPicPr>
                  <a:picLocks noChangeAspect="1" noChangeArrowheads="1"/>
                </p:cNvPicPr>
                <p:nvPr/>
              </p:nvPicPr>
              <p:blipFill>
                <a:blip r:embed="rId11" cstate="print"/>
                <a:srcRect/>
                <a:stretch>
                  <a:fillRect/>
                </a:stretch>
              </p:blipFill>
              <p:spPr bwMode="auto">
                <a:xfrm>
                  <a:off x="5840008" y="3530599"/>
                  <a:ext cx="1047751" cy="1160463"/>
                </a:xfrm>
                <a:prstGeom prst="rect">
                  <a:avLst/>
                </a:prstGeom>
                <a:noFill/>
                <a:ln w="9525">
                  <a:noFill/>
                  <a:miter lim="800000"/>
                  <a:headEnd/>
                  <a:tailEnd/>
                </a:ln>
              </p:spPr>
            </p:pic>
            <p:sp>
              <p:nvSpPr>
                <p:cNvPr id="97" name="Text Box 43"/>
                <p:cNvSpPr txBox="1">
                  <a:spLocks noChangeArrowheads="1"/>
                </p:cNvSpPr>
                <p:nvPr/>
              </p:nvSpPr>
              <p:spPr bwMode="auto">
                <a:xfrm>
                  <a:off x="7041699" y="2630097"/>
                  <a:ext cx="1821334" cy="1061831"/>
                </a:xfrm>
                <a:prstGeom prst="rect">
                  <a:avLst/>
                </a:prstGeom>
                <a:noFill/>
                <a:ln w="9525" algn="ctr">
                  <a:noFill/>
                  <a:miter lim="800000"/>
                  <a:headEnd/>
                  <a:tailEnd/>
                </a:ln>
                <a:effectLst/>
              </p:spPr>
              <p:txBody>
                <a:bodyPr>
                  <a:noAutofit/>
                </a:bodyPr>
                <a:lstStyle/>
                <a:p>
                  <a:pPr eaLnBrk="0" hangingPunct="0">
                    <a:defRPr/>
                  </a:pPr>
                  <a:r>
                    <a:rPr lang="en-US" sz="700" b="1" dirty="0">
                      <a:effectLst>
                        <a:outerShdw blurRad="38100" dist="38100" dir="2700000" algn="tl">
                          <a:srgbClr val="000000">
                            <a:alpha val="43137"/>
                          </a:srgbClr>
                        </a:outerShdw>
                      </a:effectLst>
                      <a:latin typeface="Segoe UI Semibold" pitchFamily="34" charset="0"/>
                    </a:rPr>
                    <a:t>Fastest </a:t>
                  </a:r>
                </a:p>
                <a:p>
                  <a:pPr eaLnBrk="0" hangingPunct="0">
                    <a:defRPr/>
                  </a:pPr>
                  <a:r>
                    <a:rPr lang="en-US" sz="700" b="1" dirty="0">
                      <a:effectLst>
                        <a:outerShdw blurRad="38100" dist="38100" dir="2700000" algn="tl">
                          <a:srgbClr val="000000">
                            <a:alpha val="43137"/>
                          </a:srgbClr>
                        </a:outerShdw>
                      </a:effectLst>
                      <a:latin typeface="Segoe UI Semibold" pitchFamily="34" charset="0"/>
                    </a:rPr>
                    <a:t>growing </a:t>
                  </a:r>
                </a:p>
                <a:p>
                  <a:pPr eaLnBrk="0" hangingPunct="0">
                    <a:defRPr/>
                  </a:pPr>
                  <a:r>
                    <a:rPr lang="en-US" sz="700" b="1" dirty="0">
                      <a:effectLst>
                        <a:outerShdw blurRad="38100" dist="38100" dir="2700000" algn="tl">
                          <a:srgbClr val="000000">
                            <a:alpha val="43137"/>
                          </a:srgbClr>
                        </a:outerShdw>
                      </a:effectLst>
                      <a:latin typeface="Segoe UI Semibold" pitchFamily="34" charset="0"/>
                    </a:rPr>
                    <a:t>segment</a:t>
                  </a:r>
                </a:p>
              </p:txBody>
            </p:sp>
            <p:sp>
              <p:nvSpPr>
                <p:cNvPr id="98" name="Text Box 44"/>
                <p:cNvSpPr txBox="1">
                  <a:spLocks noChangeArrowheads="1"/>
                </p:cNvSpPr>
                <p:nvPr/>
              </p:nvSpPr>
              <p:spPr bwMode="auto">
                <a:xfrm>
                  <a:off x="5502295" y="4726549"/>
                  <a:ext cx="1577233" cy="316288"/>
                </a:xfrm>
                <a:prstGeom prst="rect">
                  <a:avLst/>
                </a:prstGeom>
                <a:noFill/>
                <a:ln w="9525" algn="ctr">
                  <a:noFill/>
                  <a:miter lim="800000"/>
                  <a:headEnd/>
                  <a:tailEnd/>
                </a:ln>
              </p:spPr>
              <p:txBody>
                <a:bodyPr anchor="ctr">
                  <a:noAutofit/>
                </a:bodyPr>
                <a:lstStyle/>
                <a:p>
                  <a:pPr algn="ctr" eaLnBrk="0" hangingPunct="0"/>
                  <a:r>
                    <a:rPr lang="en-US" sz="800" b="1" dirty="0">
                      <a:solidFill>
                        <a:schemeClr val="bg1"/>
                      </a:solidFill>
                      <a:latin typeface="Segoe UI" pitchFamily="34" charset="0"/>
                      <a:ea typeface="Segoe UI" pitchFamily="34" charset="0"/>
                      <a:cs typeface="Segoe UI" pitchFamily="34" charset="0"/>
                    </a:rPr>
                    <a:t>Author</a:t>
                  </a:r>
                </a:p>
              </p:txBody>
            </p:sp>
            <p:sp>
              <p:nvSpPr>
                <p:cNvPr id="99" name="Text Box 45"/>
                <p:cNvSpPr txBox="1">
                  <a:spLocks noChangeArrowheads="1"/>
                </p:cNvSpPr>
                <p:nvPr/>
              </p:nvSpPr>
              <p:spPr bwMode="auto">
                <a:xfrm>
                  <a:off x="2339559" y="5014012"/>
                  <a:ext cx="1549291" cy="307564"/>
                </a:xfrm>
                <a:prstGeom prst="rect">
                  <a:avLst/>
                </a:prstGeom>
                <a:noFill/>
                <a:ln w="9525" algn="ctr">
                  <a:noFill/>
                  <a:miter lim="800000"/>
                  <a:headEnd/>
                  <a:tailEnd/>
                </a:ln>
              </p:spPr>
              <p:txBody>
                <a:bodyPr anchor="ctr">
                  <a:noAutofit/>
                </a:bodyPr>
                <a:lstStyle/>
                <a:p>
                  <a:pPr algn="ctr" eaLnBrk="0" hangingPunct="0"/>
                  <a:r>
                    <a:rPr lang="en-US" sz="800" b="1" dirty="0">
                      <a:solidFill>
                        <a:schemeClr val="bg1"/>
                      </a:solidFill>
                      <a:latin typeface="Segoe UI" pitchFamily="34" charset="0"/>
                      <a:ea typeface="Segoe UI" pitchFamily="34" charset="0"/>
                      <a:cs typeface="Segoe UI" pitchFamily="34" charset="0"/>
                    </a:rPr>
                    <a:t>Vandal</a:t>
                  </a:r>
                </a:p>
              </p:txBody>
            </p:sp>
            <p:sp>
              <p:nvSpPr>
                <p:cNvPr id="100" name="Text Box 46"/>
                <p:cNvSpPr txBox="1">
                  <a:spLocks noChangeArrowheads="1"/>
                </p:cNvSpPr>
                <p:nvPr/>
              </p:nvSpPr>
              <p:spPr bwMode="auto">
                <a:xfrm>
                  <a:off x="3912603" y="2916238"/>
                  <a:ext cx="2194447" cy="300036"/>
                </a:xfrm>
                <a:prstGeom prst="rect">
                  <a:avLst/>
                </a:prstGeom>
                <a:noFill/>
                <a:ln w="9525" algn="ctr">
                  <a:noFill/>
                  <a:miter lim="800000"/>
                  <a:headEnd/>
                  <a:tailEnd/>
                </a:ln>
              </p:spPr>
              <p:txBody>
                <a:bodyPr anchor="ctr">
                  <a:noAutofit/>
                </a:bodyPr>
                <a:lstStyle/>
                <a:p>
                  <a:pPr algn="ctr" eaLnBrk="0" hangingPunct="0"/>
                  <a:r>
                    <a:rPr lang="en-US" sz="800" b="1" dirty="0">
                      <a:solidFill>
                        <a:schemeClr val="bg1"/>
                      </a:solidFill>
                      <a:latin typeface="Segoe UI" pitchFamily="34" charset="0"/>
                      <a:ea typeface="Segoe UI" pitchFamily="34" charset="0"/>
                      <a:cs typeface="Segoe UI" pitchFamily="34" charset="0"/>
                    </a:rPr>
                    <a:t>Thief</a:t>
                  </a:r>
                </a:p>
              </p:txBody>
            </p:sp>
            <p:sp>
              <p:nvSpPr>
                <p:cNvPr id="101" name="Text Box 47"/>
                <p:cNvSpPr txBox="1">
                  <a:spLocks noChangeArrowheads="1"/>
                </p:cNvSpPr>
                <p:nvPr/>
              </p:nvSpPr>
              <p:spPr bwMode="auto">
                <a:xfrm>
                  <a:off x="5676900" y="1866900"/>
                  <a:ext cx="2759075" cy="300038"/>
                </a:xfrm>
                <a:prstGeom prst="rect">
                  <a:avLst/>
                </a:prstGeom>
                <a:noFill/>
                <a:ln w="9525" algn="ctr">
                  <a:noFill/>
                  <a:miter lim="800000"/>
                  <a:headEnd/>
                  <a:tailEnd/>
                </a:ln>
              </p:spPr>
              <p:txBody>
                <a:bodyPr anchor="ctr">
                  <a:noAutofit/>
                </a:bodyPr>
                <a:lstStyle/>
                <a:p>
                  <a:pPr algn="ctr" eaLnBrk="0" hangingPunct="0"/>
                  <a:r>
                    <a:rPr lang="en-US" sz="800" b="1" dirty="0">
                      <a:solidFill>
                        <a:schemeClr val="bg1"/>
                      </a:solidFill>
                      <a:latin typeface="Segoe UI" pitchFamily="34" charset="0"/>
                      <a:ea typeface="Segoe UI" pitchFamily="34" charset="0"/>
                      <a:cs typeface="Segoe UI" pitchFamily="34" charset="0"/>
                    </a:rPr>
                    <a:t>Spy</a:t>
                  </a:r>
                </a:p>
              </p:txBody>
            </p:sp>
            <p:sp>
              <p:nvSpPr>
                <p:cNvPr id="102" name="Text Box 48"/>
                <p:cNvSpPr txBox="1">
                  <a:spLocks noChangeArrowheads="1"/>
                </p:cNvSpPr>
                <p:nvPr/>
              </p:nvSpPr>
              <p:spPr bwMode="auto">
                <a:xfrm>
                  <a:off x="4507536" y="3706567"/>
                  <a:ext cx="2068513" cy="300038"/>
                </a:xfrm>
                <a:prstGeom prst="rect">
                  <a:avLst/>
                </a:prstGeom>
                <a:noFill/>
                <a:ln w="9525" algn="ctr">
                  <a:noFill/>
                  <a:miter lim="800000"/>
                  <a:headEnd/>
                  <a:tailEnd/>
                </a:ln>
              </p:spPr>
              <p:txBody>
                <a:bodyPr anchor="ctr">
                  <a:noAutofit/>
                </a:bodyPr>
                <a:lstStyle/>
                <a:p>
                  <a:pPr algn="ctr" eaLnBrk="0" hangingPunct="0"/>
                  <a:r>
                    <a:rPr lang="en-US" sz="800" b="1" dirty="0">
                      <a:solidFill>
                        <a:schemeClr val="bg1"/>
                      </a:solidFill>
                      <a:latin typeface="Segoe UI" pitchFamily="34" charset="0"/>
                      <a:ea typeface="Segoe UI" pitchFamily="34" charset="0"/>
                      <a:cs typeface="Segoe UI" pitchFamily="34" charset="0"/>
                    </a:rPr>
                    <a:t>Trespasser</a:t>
                  </a:r>
                </a:p>
              </p:txBody>
            </p:sp>
            <p:sp>
              <p:nvSpPr>
                <p:cNvPr id="103" name="Right Arrow 102"/>
                <p:cNvSpPr/>
                <p:nvPr/>
              </p:nvSpPr>
              <p:spPr bwMode="auto">
                <a:xfrm>
                  <a:off x="5172402" y="1717906"/>
                  <a:ext cx="372847" cy="295170"/>
                </a:xfrm>
                <a:prstGeom prst="rightArrow">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700" dirty="0">
                    <a:solidFill>
                      <a:srgbClr val="FFFFFF"/>
                    </a:solidFill>
                    <a:effectLst>
                      <a:outerShdw blurRad="38100" dist="38100" dir="2700000" algn="tl">
                        <a:srgbClr val="000000">
                          <a:alpha val="43137"/>
                        </a:srgbClr>
                      </a:outerShdw>
                    </a:effectLst>
                    <a:latin typeface="Segoe UI Semibold" pitchFamily="34" charset="0"/>
                  </a:endParaRPr>
                </a:p>
              </p:txBody>
            </p:sp>
          </p:grpSp>
          <p:sp>
            <p:nvSpPr>
              <p:cNvPr id="65" name="Right Arrow 64"/>
              <p:cNvSpPr/>
              <p:nvPr/>
            </p:nvSpPr>
            <p:spPr bwMode="auto">
              <a:xfrm rot="10800000">
                <a:off x="3292418" y="7086600"/>
                <a:ext cx="212782" cy="160926"/>
              </a:xfrm>
              <a:prstGeom prst="rightArrow">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700" dirty="0">
                  <a:solidFill>
                    <a:srgbClr val="FFFFFF"/>
                  </a:solidFill>
                  <a:effectLst>
                    <a:outerShdw blurRad="38100" dist="38100" dir="2700000" algn="tl">
                      <a:srgbClr val="000000">
                        <a:alpha val="43137"/>
                      </a:srgbClr>
                    </a:outerShdw>
                  </a:effectLst>
                  <a:latin typeface="Segoe UI Semibold" pitchFamily="34" charset="0"/>
                </a:endParaRPr>
              </a:p>
            </p:txBody>
          </p:sp>
        </p:grpSp>
        <p:sp>
          <p:nvSpPr>
            <p:cNvPr id="108" name="Rectangle 37"/>
            <p:cNvSpPr>
              <a:spLocks noChangeArrowheads="1"/>
            </p:cNvSpPr>
            <p:nvPr/>
          </p:nvSpPr>
          <p:spPr bwMode="auto">
            <a:xfrm>
              <a:off x="914400" y="4648200"/>
              <a:ext cx="4549893" cy="347426"/>
            </a:xfrm>
            <a:prstGeom prst="rect">
              <a:avLst/>
            </a:prstGeom>
            <a:noFill/>
            <a:ln w="12700">
              <a:noFill/>
              <a:miter lim="800000"/>
              <a:headEnd/>
              <a:tailEnd/>
            </a:ln>
            <a:effectLst/>
          </p:spPr>
          <p:txBody>
            <a:bodyPr lIns="80984" tIns="40491" rIns="80984" bIns="40491">
              <a:spAutoFit/>
            </a:bodyPr>
            <a:lstStyle/>
            <a:p>
              <a:pPr defTabSz="566738">
                <a:lnSpc>
                  <a:spcPct val="90000"/>
                </a:lnSpc>
                <a:spcBef>
                  <a:spcPct val="30000"/>
                </a:spcBef>
              </a:pPr>
              <a:r>
                <a:rPr lang="en-US" altLang="ja-JP" sz="1500" b="1" dirty="0">
                  <a:effectLst>
                    <a:outerShdw blurRad="38100" dist="38100" dir="2700000" algn="tl">
                      <a:srgbClr val="000000">
                        <a:alpha val="43137"/>
                      </a:srgbClr>
                    </a:outerShdw>
                  </a:effectLst>
                  <a:latin typeface="Segoe UI Semibold" pitchFamily="34" charset="0"/>
                  <a:ea typeface="ＭＳ Ｐゴシック" pitchFamily="34" charset="-128"/>
                </a:rPr>
                <a:t>Crime </a:t>
              </a:r>
              <a:r>
                <a:rPr lang="en-US" altLang="ja-JP" sz="1500" b="1" dirty="0">
                  <a:effectLst>
                    <a:outerShdw blurRad="38100" dist="38100" dir="2700000" algn="tl">
                      <a:srgbClr val="000000">
                        <a:alpha val="43137"/>
                      </a:srgbClr>
                    </a:outerShdw>
                  </a:effectLst>
                  <a:latin typeface="Segoe UI Semibold" pitchFamily="34" charset="0"/>
                  <a:ea typeface="ＭＳ Ｐゴシック" pitchFamily="34" charset="-128"/>
                </a:rPr>
                <a:t>on the </a:t>
              </a:r>
              <a:r>
                <a:rPr lang="en-US" altLang="ja-JP" sz="1500" b="1" dirty="0">
                  <a:effectLst>
                    <a:outerShdw blurRad="38100" dist="38100" dir="2700000" algn="tl">
                      <a:srgbClr val="000000">
                        <a:alpha val="43137"/>
                      </a:srgbClr>
                    </a:outerShdw>
                  </a:effectLst>
                  <a:latin typeface="Segoe UI Semibold" pitchFamily="34" charset="0"/>
                  <a:ea typeface="ＭＳ Ｐゴシック" pitchFamily="34" charset="-128"/>
                </a:rPr>
                <a:t>Rise</a:t>
              </a:r>
            </a:p>
          </p:txBody>
        </p:sp>
      </p:grpSp>
      <p:grpSp>
        <p:nvGrpSpPr>
          <p:cNvPr id="42" name="Group 41"/>
          <p:cNvGrpSpPr/>
          <p:nvPr/>
        </p:nvGrpSpPr>
        <p:grpSpPr>
          <a:xfrm>
            <a:off x="476251" y="987155"/>
            <a:ext cx="3857624" cy="2886345"/>
            <a:chOff x="762001" y="1184586"/>
            <a:chExt cx="6172199" cy="3463614"/>
          </a:xfrm>
        </p:grpSpPr>
        <p:grpSp>
          <p:nvGrpSpPr>
            <p:cNvPr id="3" name="Group 2"/>
            <p:cNvGrpSpPr/>
            <p:nvPr/>
          </p:nvGrpSpPr>
          <p:grpSpPr>
            <a:xfrm>
              <a:off x="762001" y="1184586"/>
              <a:ext cx="6172199" cy="3463614"/>
              <a:chOff x="762001" y="1184586"/>
              <a:chExt cx="6172199" cy="3463614"/>
            </a:xfrm>
          </p:grpSpPr>
          <p:sp>
            <p:nvSpPr>
              <p:cNvPr id="4" name="Rounded Rectangle 3"/>
              <p:cNvSpPr/>
              <p:nvPr/>
            </p:nvSpPr>
            <p:spPr bwMode="auto">
              <a:xfrm>
                <a:off x="762001" y="1184586"/>
                <a:ext cx="6172199" cy="3463614"/>
              </a:xfrm>
              <a:prstGeom prst="roundRect">
                <a:avLst>
                  <a:gd name="adj" fmla="val 5856"/>
                </a:avLst>
              </a:prstGeom>
              <a:gradFill>
                <a:gsLst>
                  <a:gs pos="0">
                    <a:schemeClr val="bg2">
                      <a:lumMod val="20000"/>
                      <a:lumOff val="80000"/>
                      <a:alpha val="31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pic>
            <p:nvPicPr>
              <p:cNvPr id="5" name="Picture 2" descr="C:\Program Files\Microsoft Resource DVD Artwork\DVD_ART\Artwork_Imagery\Shapes and Graphics\Arrows - arrow\Straight\graph arrows x and y axis.png"/>
              <p:cNvPicPr>
                <a:picLocks noChangeAspect="1" noChangeArrowheads="1"/>
              </p:cNvPicPr>
              <p:nvPr/>
            </p:nvPicPr>
            <p:blipFill>
              <a:blip r:embed="rId12" cstate="print"/>
              <a:srcRect/>
              <a:stretch>
                <a:fillRect/>
              </a:stretch>
            </p:blipFill>
            <p:spPr bwMode="auto">
              <a:xfrm>
                <a:off x="1874090" y="1799571"/>
                <a:ext cx="4298110" cy="2401685"/>
              </a:xfrm>
              <a:prstGeom prst="rect">
                <a:avLst/>
              </a:prstGeom>
              <a:noFill/>
            </p:spPr>
          </p:pic>
          <p:pic>
            <p:nvPicPr>
              <p:cNvPr id="6" name="Picture 3" descr="\\eventsql\dvd27\Clip_Installer\DVD_ART\Artwork_Imagery\Shapes and Graphics\Internet Cloud\cloud illustration icon.png"/>
              <p:cNvPicPr>
                <a:picLocks noChangeAspect="1" noChangeArrowheads="1"/>
              </p:cNvPicPr>
              <p:nvPr/>
            </p:nvPicPr>
            <p:blipFill>
              <a:blip r:embed="rId13" cstate="print">
                <a:lum bright="70000" contrast="-70000"/>
              </a:blip>
              <a:srcRect/>
              <a:stretch>
                <a:fillRect/>
              </a:stretch>
            </p:blipFill>
            <p:spPr bwMode="auto">
              <a:xfrm flipH="1">
                <a:off x="3291059" y="1762856"/>
                <a:ext cx="3026710" cy="1755471"/>
              </a:xfrm>
              <a:prstGeom prst="rect">
                <a:avLst/>
              </a:prstGeom>
              <a:noFill/>
            </p:spPr>
          </p:pic>
          <p:sp>
            <p:nvSpPr>
              <p:cNvPr id="7" name="Down Arrow 228"/>
              <p:cNvSpPr/>
              <p:nvPr/>
            </p:nvSpPr>
            <p:spPr bwMode="auto">
              <a:xfrm rot="14162126">
                <a:off x="3668231" y="857886"/>
                <a:ext cx="1060033" cy="4455637"/>
              </a:xfrm>
              <a:custGeom>
                <a:avLst/>
                <a:gdLst>
                  <a:gd name="connsiteX0" fmla="*/ 0 w 1635660"/>
                  <a:gd name="connsiteY0" fmla="*/ 1973769 h 2791599"/>
                  <a:gd name="connsiteX1" fmla="*/ 415351 w 1635660"/>
                  <a:gd name="connsiteY1" fmla="*/ 1973769 h 2791599"/>
                  <a:gd name="connsiteX2" fmla="*/ 415351 w 1635660"/>
                  <a:gd name="connsiteY2" fmla="*/ 0 h 2791599"/>
                  <a:gd name="connsiteX3" fmla="*/ 1220309 w 1635660"/>
                  <a:gd name="connsiteY3" fmla="*/ 0 h 2791599"/>
                  <a:gd name="connsiteX4" fmla="*/ 1220309 w 1635660"/>
                  <a:gd name="connsiteY4" fmla="*/ 1973769 h 2791599"/>
                  <a:gd name="connsiteX5" fmla="*/ 1635660 w 1635660"/>
                  <a:gd name="connsiteY5" fmla="*/ 1973769 h 2791599"/>
                  <a:gd name="connsiteX6" fmla="*/ 817830 w 1635660"/>
                  <a:gd name="connsiteY6" fmla="*/ 2791599 h 2791599"/>
                  <a:gd name="connsiteX7" fmla="*/ 0 w 1635660"/>
                  <a:gd name="connsiteY7" fmla="*/ 1973769 h 2791599"/>
                  <a:gd name="connsiteX0" fmla="*/ 0 w 1635660"/>
                  <a:gd name="connsiteY0" fmla="*/ 3348827 h 4166657"/>
                  <a:gd name="connsiteX1" fmla="*/ 415351 w 1635660"/>
                  <a:gd name="connsiteY1" fmla="*/ 3348827 h 4166657"/>
                  <a:gd name="connsiteX2" fmla="*/ 1456149 w 1635660"/>
                  <a:gd name="connsiteY2" fmla="*/ 0 h 4166657"/>
                  <a:gd name="connsiteX3" fmla="*/ 1220309 w 1635660"/>
                  <a:gd name="connsiteY3" fmla="*/ 1375058 h 4166657"/>
                  <a:gd name="connsiteX4" fmla="*/ 1220309 w 1635660"/>
                  <a:gd name="connsiteY4" fmla="*/ 3348827 h 4166657"/>
                  <a:gd name="connsiteX5" fmla="*/ 1635660 w 1635660"/>
                  <a:gd name="connsiteY5" fmla="*/ 3348827 h 4166657"/>
                  <a:gd name="connsiteX6" fmla="*/ 817830 w 1635660"/>
                  <a:gd name="connsiteY6" fmla="*/ 4166657 h 4166657"/>
                  <a:gd name="connsiteX7" fmla="*/ 0 w 1635660"/>
                  <a:gd name="connsiteY7" fmla="*/ 3348827 h 4166657"/>
                  <a:gd name="connsiteX0" fmla="*/ 0 w 1635660"/>
                  <a:gd name="connsiteY0" fmla="*/ 3348827 h 4166657"/>
                  <a:gd name="connsiteX1" fmla="*/ 415351 w 1635660"/>
                  <a:gd name="connsiteY1" fmla="*/ 3348827 h 4166657"/>
                  <a:gd name="connsiteX2" fmla="*/ 1456149 w 1635660"/>
                  <a:gd name="connsiteY2" fmla="*/ 0 h 4166657"/>
                  <a:gd name="connsiteX3" fmla="*/ 1476727 w 1635660"/>
                  <a:gd name="connsiteY3" fmla="*/ 101639 h 4166657"/>
                  <a:gd name="connsiteX4" fmla="*/ 1220309 w 1635660"/>
                  <a:gd name="connsiteY4" fmla="*/ 3348827 h 4166657"/>
                  <a:gd name="connsiteX5" fmla="*/ 1635660 w 1635660"/>
                  <a:gd name="connsiteY5" fmla="*/ 3348827 h 4166657"/>
                  <a:gd name="connsiteX6" fmla="*/ 817830 w 1635660"/>
                  <a:gd name="connsiteY6" fmla="*/ 4166657 h 4166657"/>
                  <a:gd name="connsiteX7" fmla="*/ 0 w 1635660"/>
                  <a:gd name="connsiteY7" fmla="*/ 3348827 h 4166657"/>
                  <a:gd name="connsiteX0" fmla="*/ 0 w 1635660"/>
                  <a:gd name="connsiteY0" fmla="*/ 3348827 h 4166657"/>
                  <a:gd name="connsiteX1" fmla="*/ 415351 w 1635660"/>
                  <a:gd name="connsiteY1" fmla="*/ 3348827 h 4166657"/>
                  <a:gd name="connsiteX2" fmla="*/ 1456149 w 1635660"/>
                  <a:gd name="connsiteY2" fmla="*/ 0 h 4166657"/>
                  <a:gd name="connsiteX3" fmla="*/ 1476727 w 1635660"/>
                  <a:gd name="connsiteY3" fmla="*/ 101639 h 4166657"/>
                  <a:gd name="connsiteX4" fmla="*/ 1220309 w 1635660"/>
                  <a:gd name="connsiteY4" fmla="*/ 3348827 h 4166657"/>
                  <a:gd name="connsiteX5" fmla="*/ 1635660 w 1635660"/>
                  <a:gd name="connsiteY5" fmla="*/ 3348827 h 4166657"/>
                  <a:gd name="connsiteX6" fmla="*/ 817830 w 1635660"/>
                  <a:gd name="connsiteY6" fmla="*/ 4166657 h 4166657"/>
                  <a:gd name="connsiteX7" fmla="*/ 0 w 1635660"/>
                  <a:gd name="connsiteY7" fmla="*/ 3348827 h 4166657"/>
                  <a:gd name="connsiteX0" fmla="*/ 0 w 1635660"/>
                  <a:gd name="connsiteY0" fmla="*/ 3348827 h 4166657"/>
                  <a:gd name="connsiteX1" fmla="*/ 415351 w 1635660"/>
                  <a:gd name="connsiteY1" fmla="*/ 3348827 h 4166657"/>
                  <a:gd name="connsiteX2" fmla="*/ 1456149 w 1635660"/>
                  <a:gd name="connsiteY2" fmla="*/ 0 h 4166657"/>
                  <a:gd name="connsiteX3" fmla="*/ 1476727 w 1635660"/>
                  <a:gd name="connsiteY3" fmla="*/ 101639 h 4166657"/>
                  <a:gd name="connsiteX4" fmla="*/ 1220309 w 1635660"/>
                  <a:gd name="connsiteY4" fmla="*/ 3348827 h 4166657"/>
                  <a:gd name="connsiteX5" fmla="*/ 1635660 w 1635660"/>
                  <a:gd name="connsiteY5" fmla="*/ 3348827 h 4166657"/>
                  <a:gd name="connsiteX6" fmla="*/ 1595177 w 1635660"/>
                  <a:gd name="connsiteY6" fmla="*/ 3587385 h 4166657"/>
                  <a:gd name="connsiteX7" fmla="*/ 817830 w 1635660"/>
                  <a:gd name="connsiteY7" fmla="*/ 4166657 h 4166657"/>
                  <a:gd name="connsiteX8" fmla="*/ 0 w 1635660"/>
                  <a:gd name="connsiteY8" fmla="*/ 3348827 h 4166657"/>
                  <a:gd name="connsiteX0" fmla="*/ 0 w 1635660"/>
                  <a:gd name="connsiteY0" fmla="*/ 3348827 h 4455566"/>
                  <a:gd name="connsiteX1" fmla="*/ 415351 w 1635660"/>
                  <a:gd name="connsiteY1" fmla="*/ 3348827 h 4455566"/>
                  <a:gd name="connsiteX2" fmla="*/ 1456149 w 1635660"/>
                  <a:gd name="connsiteY2" fmla="*/ 0 h 4455566"/>
                  <a:gd name="connsiteX3" fmla="*/ 1476727 w 1635660"/>
                  <a:gd name="connsiteY3" fmla="*/ 101639 h 4455566"/>
                  <a:gd name="connsiteX4" fmla="*/ 1220309 w 1635660"/>
                  <a:gd name="connsiteY4" fmla="*/ 3348827 h 4455566"/>
                  <a:gd name="connsiteX5" fmla="*/ 1635660 w 1635660"/>
                  <a:gd name="connsiteY5" fmla="*/ 3348827 h 4455566"/>
                  <a:gd name="connsiteX6" fmla="*/ 1595177 w 1635660"/>
                  <a:gd name="connsiteY6" fmla="*/ 3587385 h 4455566"/>
                  <a:gd name="connsiteX7" fmla="*/ 1310495 w 1635660"/>
                  <a:gd name="connsiteY7" fmla="*/ 4455566 h 4455566"/>
                  <a:gd name="connsiteX8" fmla="*/ 0 w 1635660"/>
                  <a:gd name="connsiteY8" fmla="*/ 3348827 h 4455566"/>
                  <a:gd name="connsiteX0" fmla="*/ 125330 w 1220309"/>
                  <a:gd name="connsiteY0" fmla="*/ 3927808 h 4455566"/>
                  <a:gd name="connsiteX1" fmla="*/ 0 w 1220309"/>
                  <a:gd name="connsiteY1" fmla="*/ 3348827 h 4455566"/>
                  <a:gd name="connsiteX2" fmla="*/ 1040798 w 1220309"/>
                  <a:gd name="connsiteY2" fmla="*/ 0 h 4455566"/>
                  <a:gd name="connsiteX3" fmla="*/ 1061376 w 1220309"/>
                  <a:gd name="connsiteY3" fmla="*/ 101639 h 4455566"/>
                  <a:gd name="connsiteX4" fmla="*/ 804958 w 1220309"/>
                  <a:gd name="connsiteY4" fmla="*/ 3348827 h 4455566"/>
                  <a:gd name="connsiteX5" fmla="*/ 1220309 w 1220309"/>
                  <a:gd name="connsiteY5" fmla="*/ 3348827 h 4455566"/>
                  <a:gd name="connsiteX6" fmla="*/ 1179826 w 1220309"/>
                  <a:gd name="connsiteY6" fmla="*/ 3587385 h 4455566"/>
                  <a:gd name="connsiteX7" fmla="*/ 895144 w 1220309"/>
                  <a:gd name="connsiteY7" fmla="*/ 4455566 h 4455566"/>
                  <a:gd name="connsiteX8" fmla="*/ 125330 w 1220309"/>
                  <a:gd name="connsiteY8" fmla="*/ 3927808 h 4455566"/>
                  <a:gd name="connsiteX0" fmla="*/ 0 w 1094979"/>
                  <a:gd name="connsiteY0" fmla="*/ 3927808 h 4455566"/>
                  <a:gd name="connsiteX1" fmla="*/ 301195 w 1094979"/>
                  <a:gd name="connsiteY1" fmla="*/ 3693411 h 4455566"/>
                  <a:gd name="connsiteX2" fmla="*/ 915468 w 1094979"/>
                  <a:gd name="connsiteY2" fmla="*/ 0 h 4455566"/>
                  <a:gd name="connsiteX3" fmla="*/ 936046 w 1094979"/>
                  <a:gd name="connsiteY3" fmla="*/ 101639 h 4455566"/>
                  <a:gd name="connsiteX4" fmla="*/ 679628 w 1094979"/>
                  <a:gd name="connsiteY4" fmla="*/ 3348827 h 4455566"/>
                  <a:gd name="connsiteX5" fmla="*/ 1094979 w 1094979"/>
                  <a:gd name="connsiteY5" fmla="*/ 3348827 h 4455566"/>
                  <a:gd name="connsiteX6" fmla="*/ 1054496 w 1094979"/>
                  <a:gd name="connsiteY6" fmla="*/ 3587385 h 4455566"/>
                  <a:gd name="connsiteX7" fmla="*/ 769814 w 1094979"/>
                  <a:gd name="connsiteY7" fmla="*/ 4455566 h 4455566"/>
                  <a:gd name="connsiteX8" fmla="*/ 0 w 1094979"/>
                  <a:gd name="connsiteY8" fmla="*/ 3927808 h 4455566"/>
                  <a:gd name="connsiteX0" fmla="*/ 0 w 1094979"/>
                  <a:gd name="connsiteY0" fmla="*/ 3927808 h 4455566"/>
                  <a:gd name="connsiteX1" fmla="*/ 201677 w 1094979"/>
                  <a:gd name="connsiteY1" fmla="*/ 3841149 h 4455566"/>
                  <a:gd name="connsiteX2" fmla="*/ 915468 w 1094979"/>
                  <a:gd name="connsiteY2" fmla="*/ 0 h 4455566"/>
                  <a:gd name="connsiteX3" fmla="*/ 936046 w 1094979"/>
                  <a:gd name="connsiteY3" fmla="*/ 101639 h 4455566"/>
                  <a:gd name="connsiteX4" fmla="*/ 679628 w 1094979"/>
                  <a:gd name="connsiteY4" fmla="*/ 3348827 h 4455566"/>
                  <a:gd name="connsiteX5" fmla="*/ 1094979 w 1094979"/>
                  <a:gd name="connsiteY5" fmla="*/ 3348827 h 4455566"/>
                  <a:gd name="connsiteX6" fmla="*/ 1054496 w 1094979"/>
                  <a:gd name="connsiteY6" fmla="*/ 3587385 h 4455566"/>
                  <a:gd name="connsiteX7" fmla="*/ 769814 w 1094979"/>
                  <a:gd name="connsiteY7" fmla="*/ 4455566 h 4455566"/>
                  <a:gd name="connsiteX8" fmla="*/ 0 w 1094979"/>
                  <a:gd name="connsiteY8" fmla="*/ 3927808 h 4455566"/>
                  <a:gd name="connsiteX0" fmla="*/ 0 w 1094979"/>
                  <a:gd name="connsiteY0" fmla="*/ 3927808 h 4455566"/>
                  <a:gd name="connsiteX1" fmla="*/ 201677 w 1094979"/>
                  <a:gd name="connsiteY1" fmla="*/ 3841149 h 4455566"/>
                  <a:gd name="connsiteX2" fmla="*/ 915468 w 1094979"/>
                  <a:gd name="connsiteY2" fmla="*/ 0 h 4455566"/>
                  <a:gd name="connsiteX3" fmla="*/ 936046 w 1094979"/>
                  <a:gd name="connsiteY3" fmla="*/ 101639 h 4455566"/>
                  <a:gd name="connsiteX4" fmla="*/ 873398 w 1094979"/>
                  <a:gd name="connsiteY4" fmla="*/ 3465033 h 4455566"/>
                  <a:gd name="connsiteX5" fmla="*/ 1094979 w 1094979"/>
                  <a:gd name="connsiteY5" fmla="*/ 3348827 h 4455566"/>
                  <a:gd name="connsiteX6" fmla="*/ 1054496 w 1094979"/>
                  <a:gd name="connsiteY6" fmla="*/ 3587385 h 4455566"/>
                  <a:gd name="connsiteX7" fmla="*/ 769814 w 1094979"/>
                  <a:gd name="connsiteY7" fmla="*/ 4455566 h 4455566"/>
                  <a:gd name="connsiteX8" fmla="*/ 0 w 1094979"/>
                  <a:gd name="connsiteY8" fmla="*/ 3927808 h 4455566"/>
                  <a:gd name="connsiteX0" fmla="*/ 0 w 1094979"/>
                  <a:gd name="connsiteY0" fmla="*/ 3927808 h 4455566"/>
                  <a:gd name="connsiteX1" fmla="*/ 201677 w 1094979"/>
                  <a:gd name="connsiteY1" fmla="*/ 3841149 h 4455566"/>
                  <a:gd name="connsiteX2" fmla="*/ 915468 w 1094979"/>
                  <a:gd name="connsiteY2" fmla="*/ 0 h 4455566"/>
                  <a:gd name="connsiteX3" fmla="*/ 936046 w 1094979"/>
                  <a:gd name="connsiteY3" fmla="*/ 101639 h 4455566"/>
                  <a:gd name="connsiteX4" fmla="*/ 873398 w 1094979"/>
                  <a:gd name="connsiteY4" fmla="*/ 3465033 h 4455566"/>
                  <a:gd name="connsiteX5" fmla="*/ 1094979 w 1094979"/>
                  <a:gd name="connsiteY5" fmla="*/ 3348827 h 4455566"/>
                  <a:gd name="connsiteX6" fmla="*/ 1054496 w 1094979"/>
                  <a:gd name="connsiteY6" fmla="*/ 3587385 h 4455566"/>
                  <a:gd name="connsiteX7" fmla="*/ 769814 w 1094979"/>
                  <a:gd name="connsiteY7" fmla="*/ 4455566 h 4455566"/>
                  <a:gd name="connsiteX8" fmla="*/ 0 w 1094979"/>
                  <a:gd name="connsiteY8" fmla="*/ 3927808 h 4455566"/>
                  <a:gd name="connsiteX0" fmla="*/ 0 w 1094979"/>
                  <a:gd name="connsiteY0" fmla="*/ 3927808 h 4455566"/>
                  <a:gd name="connsiteX1" fmla="*/ 201677 w 1094979"/>
                  <a:gd name="connsiteY1" fmla="*/ 3841149 h 4455566"/>
                  <a:gd name="connsiteX2" fmla="*/ 915468 w 1094979"/>
                  <a:gd name="connsiteY2" fmla="*/ 0 h 4455566"/>
                  <a:gd name="connsiteX3" fmla="*/ 936046 w 1094979"/>
                  <a:gd name="connsiteY3" fmla="*/ 101639 h 4455566"/>
                  <a:gd name="connsiteX4" fmla="*/ 873398 w 1094979"/>
                  <a:gd name="connsiteY4" fmla="*/ 3465033 h 4455566"/>
                  <a:gd name="connsiteX5" fmla="*/ 1094979 w 1094979"/>
                  <a:gd name="connsiteY5" fmla="*/ 3348827 h 4455566"/>
                  <a:gd name="connsiteX6" fmla="*/ 1054496 w 1094979"/>
                  <a:gd name="connsiteY6" fmla="*/ 3587385 h 4455566"/>
                  <a:gd name="connsiteX7" fmla="*/ 769814 w 1094979"/>
                  <a:gd name="connsiteY7" fmla="*/ 4455566 h 4455566"/>
                  <a:gd name="connsiteX8" fmla="*/ 0 w 1094979"/>
                  <a:gd name="connsiteY8" fmla="*/ 3927808 h 4455566"/>
                  <a:gd name="connsiteX0" fmla="*/ 0 w 1094979"/>
                  <a:gd name="connsiteY0" fmla="*/ 3927808 h 4455566"/>
                  <a:gd name="connsiteX1" fmla="*/ 201677 w 1094979"/>
                  <a:gd name="connsiteY1" fmla="*/ 3841149 h 4455566"/>
                  <a:gd name="connsiteX2" fmla="*/ 915468 w 1094979"/>
                  <a:gd name="connsiteY2" fmla="*/ 0 h 4455566"/>
                  <a:gd name="connsiteX3" fmla="*/ 936046 w 1094979"/>
                  <a:gd name="connsiteY3" fmla="*/ 101639 h 4455566"/>
                  <a:gd name="connsiteX4" fmla="*/ 873398 w 1094979"/>
                  <a:gd name="connsiteY4" fmla="*/ 3465033 h 4455566"/>
                  <a:gd name="connsiteX5" fmla="*/ 1094979 w 1094979"/>
                  <a:gd name="connsiteY5" fmla="*/ 3348827 h 4455566"/>
                  <a:gd name="connsiteX6" fmla="*/ 1054496 w 1094979"/>
                  <a:gd name="connsiteY6" fmla="*/ 3587385 h 4455566"/>
                  <a:gd name="connsiteX7" fmla="*/ 769814 w 1094979"/>
                  <a:gd name="connsiteY7" fmla="*/ 4455566 h 4455566"/>
                  <a:gd name="connsiteX8" fmla="*/ 0 w 1094979"/>
                  <a:gd name="connsiteY8" fmla="*/ 3927808 h 4455566"/>
                  <a:gd name="connsiteX0" fmla="*/ 0 w 1094979"/>
                  <a:gd name="connsiteY0" fmla="*/ 3927808 h 4455566"/>
                  <a:gd name="connsiteX1" fmla="*/ 201677 w 1094979"/>
                  <a:gd name="connsiteY1" fmla="*/ 3841149 h 4455566"/>
                  <a:gd name="connsiteX2" fmla="*/ 915468 w 1094979"/>
                  <a:gd name="connsiteY2" fmla="*/ 0 h 4455566"/>
                  <a:gd name="connsiteX3" fmla="*/ 936046 w 1094979"/>
                  <a:gd name="connsiteY3" fmla="*/ 101639 h 4455566"/>
                  <a:gd name="connsiteX4" fmla="*/ 560207 w 1094979"/>
                  <a:gd name="connsiteY4" fmla="*/ 3526112 h 4455566"/>
                  <a:gd name="connsiteX5" fmla="*/ 1094979 w 1094979"/>
                  <a:gd name="connsiteY5" fmla="*/ 3348827 h 4455566"/>
                  <a:gd name="connsiteX6" fmla="*/ 1054496 w 1094979"/>
                  <a:gd name="connsiteY6" fmla="*/ 3587385 h 4455566"/>
                  <a:gd name="connsiteX7" fmla="*/ 769814 w 1094979"/>
                  <a:gd name="connsiteY7" fmla="*/ 4455566 h 4455566"/>
                  <a:gd name="connsiteX8" fmla="*/ 0 w 1094979"/>
                  <a:gd name="connsiteY8" fmla="*/ 3927808 h 4455566"/>
                  <a:gd name="connsiteX0" fmla="*/ 0 w 1539629"/>
                  <a:gd name="connsiteY0" fmla="*/ 3927808 h 4455566"/>
                  <a:gd name="connsiteX1" fmla="*/ 201677 w 1539629"/>
                  <a:gd name="connsiteY1" fmla="*/ 3841149 h 4455566"/>
                  <a:gd name="connsiteX2" fmla="*/ 915468 w 1539629"/>
                  <a:gd name="connsiteY2" fmla="*/ 0 h 4455566"/>
                  <a:gd name="connsiteX3" fmla="*/ 936046 w 1539629"/>
                  <a:gd name="connsiteY3" fmla="*/ 101639 h 4455566"/>
                  <a:gd name="connsiteX4" fmla="*/ 560207 w 1539629"/>
                  <a:gd name="connsiteY4" fmla="*/ 3526112 h 4455566"/>
                  <a:gd name="connsiteX5" fmla="*/ 1539629 w 1539629"/>
                  <a:gd name="connsiteY5" fmla="*/ 3347664 h 4455566"/>
                  <a:gd name="connsiteX6" fmla="*/ 1054496 w 1539629"/>
                  <a:gd name="connsiteY6" fmla="*/ 3587385 h 4455566"/>
                  <a:gd name="connsiteX7" fmla="*/ 769814 w 1539629"/>
                  <a:gd name="connsiteY7" fmla="*/ 4455566 h 4455566"/>
                  <a:gd name="connsiteX8" fmla="*/ 0 w 1539629"/>
                  <a:gd name="connsiteY8"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560207 w 1541223"/>
                  <a:gd name="connsiteY4" fmla="*/ 3526112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317944 w 1541223"/>
                  <a:gd name="connsiteY4" fmla="*/ 2851358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713149 w 1541223"/>
                  <a:gd name="connsiteY4" fmla="*/ 3364533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713149 w 1541223"/>
                  <a:gd name="connsiteY4" fmla="*/ 3364533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759327 w 1541223"/>
                  <a:gd name="connsiteY4" fmla="*/ 3466200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815911 w 1541223"/>
                  <a:gd name="connsiteY4" fmla="*/ 3513135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777023 w 1541223"/>
                  <a:gd name="connsiteY4" fmla="*/ 3583960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833481 w 1541223"/>
                  <a:gd name="connsiteY4" fmla="*/ 3657271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880416 w 1541223"/>
                  <a:gd name="connsiteY4" fmla="*/ 3600687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880416 w 1541223"/>
                  <a:gd name="connsiteY4" fmla="*/ 3600687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880416 w 1541223"/>
                  <a:gd name="connsiteY4" fmla="*/ 3600687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880416 w 1541223"/>
                  <a:gd name="connsiteY4" fmla="*/ 3600687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36046 w 1541223"/>
                  <a:gd name="connsiteY3" fmla="*/ 101639 h 4455566"/>
                  <a:gd name="connsiteX4" fmla="*/ 880416 w 1541223"/>
                  <a:gd name="connsiteY4" fmla="*/ 3600687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541223"/>
                  <a:gd name="connsiteY0" fmla="*/ 3927808 h 4455566"/>
                  <a:gd name="connsiteX1" fmla="*/ 201677 w 1541223"/>
                  <a:gd name="connsiteY1" fmla="*/ 3841149 h 4455566"/>
                  <a:gd name="connsiteX2" fmla="*/ 915468 w 1541223"/>
                  <a:gd name="connsiteY2" fmla="*/ 0 h 4455566"/>
                  <a:gd name="connsiteX3" fmla="*/ 960819 w 1541223"/>
                  <a:gd name="connsiteY3" fmla="*/ 12487 h 4455566"/>
                  <a:gd name="connsiteX4" fmla="*/ 880416 w 1541223"/>
                  <a:gd name="connsiteY4" fmla="*/ 3600687 h 4455566"/>
                  <a:gd name="connsiteX5" fmla="*/ 1539629 w 1541223"/>
                  <a:gd name="connsiteY5" fmla="*/ 3347664 h 4455566"/>
                  <a:gd name="connsiteX6" fmla="*/ 769814 w 1541223"/>
                  <a:gd name="connsiteY6" fmla="*/ 4455566 h 4455566"/>
                  <a:gd name="connsiteX7" fmla="*/ 0 w 1541223"/>
                  <a:gd name="connsiteY7" fmla="*/ 3927808 h 4455566"/>
                  <a:gd name="connsiteX0" fmla="*/ 0 w 1122129"/>
                  <a:gd name="connsiteY0" fmla="*/ 3927808 h 4455566"/>
                  <a:gd name="connsiteX1" fmla="*/ 201677 w 1122129"/>
                  <a:gd name="connsiteY1" fmla="*/ 3841149 h 4455566"/>
                  <a:gd name="connsiteX2" fmla="*/ 915468 w 1122129"/>
                  <a:gd name="connsiteY2" fmla="*/ 0 h 4455566"/>
                  <a:gd name="connsiteX3" fmla="*/ 960819 w 1122129"/>
                  <a:gd name="connsiteY3" fmla="*/ 12487 h 4455566"/>
                  <a:gd name="connsiteX4" fmla="*/ 880416 w 1122129"/>
                  <a:gd name="connsiteY4" fmla="*/ 3600687 h 4455566"/>
                  <a:gd name="connsiteX5" fmla="*/ 1116365 w 1122129"/>
                  <a:gd name="connsiteY5" fmla="*/ 3609393 h 4455566"/>
                  <a:gd name="connsiteX6" fmla="*/ 769814 w 1122129"/>
                  <a:gd name="connsiteY6" fmla="*/ 4455566 h 4455566"/>
                  <a:gd name="connsiteX7" fmla="*/ 0 w 1122129"/>
                  <a:gd name="connsiteY7" fmla="*/ 3927808 h 4455566"/>
                  <a:gd name="connsiteX0" fmla="*/ 0 w 1068508"/>
                  <a:gd name="connsiteY0" fmla="*/ 3927808 h 4455566"/>
                  <a:gd name="connsiteX1" fmla="*/ 201677 w 1068508"/>
                  <a:gd name="connsiteY1" fmla="*/ 3841149 h 4455566"/>
                  <a:gd name="connsiteX2" fmla="*/ 915468 w 1068508"/>
                  <a:gd name="connsiteY2" fmla="*/ 0 h 4455566"/>
                  <a:gd name="connsiteX3" fmla="*/ 960819 w 1068508"/>
                  <a:gd name="connsiteY3" fmla="*/ 12487 h 4455566"/>
                  <a:gd name="connsiteX4" fmla="*/ 880416 w 1068508"/>
                  <a:gd name="connsiteY4" fmla="*/ 3600687 h 4455566"/>
                  <a:gd name="connsiteX5" fmla="*/ 1060033 w 1068508"/>
                  <a:gd name="connsiteY5" fmla="*/ 3509707 h 4455566"/>
                  <a:gd name="connsiteX6" fmla="*/ 769814 w 1068508"/>
                  <a:gd name="connsiteY6" fmla="*/ 4455566 h 4455566"/>
                  <a:gd name="connsiteX7" fmla="*/ 0 w 1068508"/>
                  <a:gd name="connsiteY7" fmla="*/ 3927808 h 4455566"/>
                  <a:gd name="connsiteX0" fmla="*/ 0 w 1060033"/>
                  <a:gd name="connsiteY0" fmla="*/ 3927808 h 4455566"/>
                  <a:gd name="connsiteX1" fmla="*/ 201677 w 1060033"/>
                  <a:gd name="connsiteY1" fmla="*/ 3841149 h 4455566"/>
                  <a:gd name="connsiteX2" fmla="*/ 915468 w 1060033"/>
                  <a:gd name="connsiteY2" fmla="*/ 0 h 4455566"/>
                  <a:gd name="connsiteX3" fmla="*/ 960819 w 1060033"/>
                  <a:gd name="connsiteY3" fmla="*/ 12487 h 4455566"/>
                  <a:gd name="connsiteX4" fmla="*/ 880416 w 1060033"/>
                  <a:gd name="connsiteY4" fmla="*/ 3600687 h 4455566"/>
                  <a:gd name="connsiteX5" fmla="*/ 1060033 w 1060033"/>
                  <a:gd name="connsiteY5" fmla="*/ 3509707 h 4455566"/>
                  <a:gd name="connsiteX6" fmla="*/ 769814 w 1060033"/>
                  <a:gd name="connsiteY6" fmla="*/ 4455566 h 4455566"/>
                  <a:gd name="connsiteX7" fmla="*/ 0 w 1060033"/>
                  <a:gd name="connsiteY7" fmla="*/ 3927808 h 4455566"/>
                  <a:gd name="connsiteX0" fmla="*/ 0 w 1060033"/>
                  <a:gd name="connsiteY0" fmla="*/ 3927808 h 4455566"/>
                  <a:gd name="connsiteX1" fmla="*/ 201677 w 1060033"/>
                  <a:gd name="connsiteY1" fmla="*/ 3841149 h 4455566"/>
                  <a:gd name="connsiteX2" fmla="*/ 915468 w 1060033"/>
                  <a:gd name="connsiteY2" fmla="*/ 0 h 4455566"/>
                  <a:gd name="connsiteX3" fmla="*/ 960819 w 1060033"/>
                  <a:gd name="connsiteY3" fmla="*/ 12487 h 4455566"/>
                  <a:gd name="connsiteX4" fmla="*/ 880416 w 1060033"/>
                  <a:gd name="connsiteY4" fmla="*/ 3600687 h 4455566"/>
                  <a:gd name="connsiteX5" fmla="*/ 1060033 w 1060033"/>
                  <a:gd name="connsiteY5" fmla="*/ 3509707 h 4455566"/>
                  <a:gd name="connsiteX6" fmla="*/ 769814 w 1060033"/>
                  <a:gd name="connsiteY6" fmla="*/ 4455566 h 4455566"/>
                  <a:gd name="connsiteX7" fmla="*/ 0 w 1060033"/>
                  <a:gd name="connsiteY7" fmla="*/ 3927808 h 4455566"/>
                  <a:gd name="connsiteX0" fmla="*/ 0 w 1060033"/>
                  <a:gd name="connsiteY0" fmla="*/ 3927808 h 4455611"/>
                  <a:gd name="connsiteX1" fmla="*/ 201677 w 1060033"/>
                  <a:gd name="connsiteY1" fmla="*/ 3841149 h 4455611"/>
                  <a:gd name="connsiteX2" fmla="*/ 915468 w 1060033"/>
                  <a:gd name="connsiteY2" fmla="*/ 0 h 4455611"/>
                  <a:gd name="connsiteX3" fmla="*/ 960819 w 1060033"/>
                  <a:gd name="connsiteY3" fmla="*/ 12487 h 4455611"/>
                  <a:gd name="connsiteX4" fmla="*/ 880416 w 1060033"/>
                  <a:gd name="connsiteY4" fmla="*/ 3600687 h 4455611"/>
                  <a:gd name="connsiteX5" fmla="*/ 1060033 w 1060033"/>
                  <a:gd name="connsiteY5" fmla="*/ 3509707 h 4455611"/>
                  <a:gd name="connsiteX6" fmla="*/ 769814 w 1060033"/>
                  <a:gd name="connsiteY6" fmla="*/ 4455566 h 4455611"/>
                  <a:gd name="connsiteX7" fmla="*/ 0 w 1060033"/>
                  <a:gd name="connsiteY7" fmla="*/ 3927808 h 4455611"/>
                  <a:gd name="connsiteX0" fmla="*/ 0 w 1060033"/>
                  <a:gd name="connsiteY0" fmla="*/ 3927808 h 4455637"/>
                  <a:gd name="connsiteX1" fmla="*/ 201677 w 1060033"/>
                  <a:gd name="connsiteY1" fmla="*/ 3841149 h 4455637"/>
                  <a:gd name="connsiteX2" fmla="*/ 915468 w 1060033"/>
                  <a:gd name="connsiteY2" fmla="*/ 0 h 4455637"/>
                  <a:gd name="connsiteX3" fmla="*/ 960819 w 1060033"/>
                  <a:gd name="connsiteY3" fmla="*/ 12487 h 4455637"/>
                  <a:gd name="connsiteX4" fmla="*/ 880416 w 1060033"/>
                  <a:gd name="connsiteY4" fmla="*/ 3600687 h 4455637"/>
                  <a:gd name="connsiteX5" fmla="*/ 1060033 w 1060033"/>
                  <a:gd name="connsiteY5" fmla="*/ 3509707 h 4455637"/>
                  <a:gd name="connsiteX6" fmla="*/ 769814 w 1060033"/>
                  <a:gd name="connsiteY6" fmla="*/ 4455566 h 4455637"/>
                  <a:gd name="connsiteX7" fmla="*/ 0 w 1060033"/>
                  <a:gd name="connsiteY7" fmla="*/ 3927808 h 4455637"/>
                  <a:gd name="connsiteX0" fmla="*/ 0 w 1060033"/>
                  <a:gd name="connsiteY0" fmla="*/ 3927808 h 4455637"/>
                  <a:gd name="connsiteX1" fmla="*/ 336755 w 1060033"/>
                  <a:gd name="connsiteY1" fmla="*/ 4020339 h 4455637"/>
                  <a:gd name="connsiteX2" fmla="*/ 915468 w 1060033"/>
                  <a:gd name="connsiteY2" fmla="*/ 0 h 4455637"/>
                  <a:gd name="connsiteX3" fmla="*/ 960819 w 1060033"/>
                  <a:gd name="connsiteY3" fmla="*/ 12487 h 4455637"/>
                  <a:gd name="connsiteX4" fmla="*/ 880416 w 1060033"/>
                  <a:gd name="connsiteY4" fmla="*/ 3600687 h 4455637"/>
                  <a:gd name="connsiteX5" fmla="*/ 1060033 w 1060033"/>
                  <a:gd name="connsiteY5" fmla="*/ 3509707 h 4455637"/>
                  <a:gd name="connsiteX6" fmla="*/ 769814 w 1060033"/>
                  <a:gd name="connsiteY6" fmla="*/ 4455566 h 4455637"/>
                  <a:gd name="connsiteX7" fmla="*/ 0 w 1060033"/>
                  <a:gd name="connsiteY7" fmla="*/ 3927808 h 4455637"/>
                  <a:gd name="connsiteX0" fmla="*/ 0 w 1060033"/>
                  <a:gd name="connsiteY0" fmla="*/ 3927808 h 4455637"/>
                  <a:gd name="connsiteX1" fmla="*/ 187310 w 1060033"/>
                  <a:gd name="connsiteY1" fmla="*/ 3875572 h 4455637"/>
                  <a:gd name="connsiteX2" fmla="*/ 915468 w 1060033"/>
                  <a:gd name="connsiteY2" fmla="*/ 0 h 4455637"/>
                  <a:gd name="connsiteX3" fmla="*/ 960819 w 1060033"/>
                  <a:gd name="connsiteY3" fmla="*/ 12487 h 4455637"/>
                  <a:gd name="connsiteX4" fmla="*/ 880416 w 1060033"/>
                  <a:gd name="connsiteY4" fmla="*/ 3600687 h 4455637"/>
                  <a:gd name="connsiteX5" fmla="*/ 1060033 w 1060033"/>
                  <a:gd name="connsiteY5" fmla="*/ 3509707 h 4455637"/>
                  <a:gd name="connsiteX6" fmla="*/ 769814 w 1060033"/>
                  <a:gd name="connsiteY6" fmla="*/ 4455566 h 4455637"/>
                  <a:gd name="connsiteX7" fmla="*/ 0 w 1060033"/>
                  <a:gd name="connsiteY7" fmla="*/ 3927808 h 44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0033" h="4455637">
                    <a:moveTo>
                      <a:pt x="0" y="3927808"/>
                    </a:moveTo>
                    <a:lnTo>
                      <a:pt x="187310" y="3875572"/>
                    </a:lnTo>
                    <a:cubicBezTo>
                      <a:pt x="-195054" y="2134398"/>
                      <a:pt x="464070" y="1150908"/>
                      <a:pt x="915468" y="0"/>
                    </a:cubicBezTo>
                    <a:lnTo>
                      <a:pt x="960819" y="12487"/>
                    </a:lnTo>
                    <a:cubicBezTo>
                      <a:pt x="979596" y="14378"/>
                      <a:pt x="101035" y="1950037"/>
                      <a:pt x="880416" y="3600687"/>
                    </a:cubicBezTo>
                    <a:cubicBezTo>
                      <a:pt x="940288" y="3570360"/>
                      <a:pt x="1059105" y="3517999"/>
                      <a:pt x="1060033" y="3509707"/>
                    </a:cubicBezTo>
                    <a:cubicBezTo>
                      <a:pt x="1040869" y="3522334"/>
                      <a:pt x="762164" y="4463112"/>
                      <a:pt x="769814" y="4455566"/>
                    </a:cubicBezTo>
                    <a:cubicBezTo>
                      <a:pt x="770009" y="4461449"/>
                      <a:pt x="256605" y="4103727"/>
                      <a:pt x="0" y="3927808"/>
                    </a:cubicBezTo>
                    <a:close/>
                  </a:path>
                </a:pathLst>
              </a:custGeom>
              <a:gradFill>
                <a:gsLst>
                  <a:gs pos="0">
                    <a:srgbClr val="92D050"/>
                  </a:gs>
                  <a:gs pos="50000">
                    <a:srgbClr val="92D050">
                      <a:alpha val="55000"/>
                    </a:srgbClr>
                  </a:gs>
                  <a:gs pos="70000">
                    <a:srgbClr val="92D050">
                      <a:alpha val="41000"/>
                    </a:srgbClr>
                  </a:gs>
                  <a:gs pos="100000">
                    <a:srgbClr val="92D050">
                      <a:alpha val="5000"/>
                    </a:srgbClr>
                  </a:gs>
                </a:gsLst>
              </a:gra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700" dirty="0">
                  <a:solidFill>
                    <a:srgbClr val="FFFFFF"/>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2342668" y="3820256"/>
                <a:ext cx="1238799" cy="276998"/>
              </a:xfrm>
              <a:prstGeom prst="rect">
                <a:avLst/>
              </a:prstGeom>
              <a:noFill/>
            </p:spPr>
            <p:txBody>
              <a:bodyPr wrap="square" rtlCol="0">
                <a:spAutoFit/>
              </a:bodyPr>
              <a:lstStyle/>
              <a:p>
                <a:r>
                  <a:rPr lang="en-US" sz="900" dirty="0">
                    <a:effectLst>
                      <a:outerShdw blurRad="38100" dist="38100" dir="2700000" algn="tl">
                        <a:srgbClr val="000000">
                          <a:alpha val="43137"/>
                        </a:srgbClr>
                      </a:outerShdw>
                    </a:effectLst>
                    <a:latin typeface="Segoe UI Semibold" pitchFamily="34" charset="0"/>
                  </a:rPr>
                  <a:t>mainframe</a:t>
                </a:r>
                <a:endParaRPr lang="en-US" sz="900" dirty="0">
                  <a:effectLst>
                    <a:outerShdw blurRad="38100" dist="38100" dir="2700000" algn="tl">
                      <a:srgbClr val="000000">
                        <a:alpha val="43137"/>
                      </a:srgbClr>
                    </a:outerShdw>
                  </a:effectLst>
                  <a:latin typeface="Segoe UI Semibold" pitchFamily="34" charset="0"/>
                </a:endParaRPr>
              </a:p>
            </p:txBody>
          </p:sp>
          <p:sp>
            <p:nvSpPr>
              <p:cNvPr id="10" name="TextBox 9"/>
              <p:cNvSpPr txBox="1"/>
              <p:nvPr/>
            </p:nvSpPr>
            <p:spPr>
              <a:xfrm>
                <a:off x="3276769" y="3587527"/>
                <a:ext cx="1371431" cy="276998"/>
              </a:xfrm>
              <a:prstGeom prst="rect">
                <a:avLst/>
              </a:prstGeom>
              <a:noFill/>
            </p:spPr>
            <p:txBody>
              <a:bodyPr wrap="square" rtlCol="0">
                <a:spAutoFit/>
              </a:bodyPr>
              <a:lstStyle/>
              <a:p>
                <a:r>
                  <a:rPr lang="en-US" sz="900" dirty="0">
                    <a:effectLst>
                      <a:outerShdw blurRad="38100" dist="38100" dir="2700000" algn="tl">
                        <a:srgbClr val="000000">
                          <a:alpha val="43137"/>
                        </a:srgbClr>
                      </a:outerShdw>
                    </a:effectLst>
                    <a:latin typeface="Segoe UI Semibold" pitchFamily="34" charset="0"/>
                  </a:rPr>
                  <a:t>client/server</a:t>
                </a:r>
                <a:endParaRPr lang="en-US" sz="900" dirty="0">
                  <a:effectLst>
                    <a:outerShdw blurRad="38100" dist="38100" dir="2700000" algn="tl">
                      <a:srgbClr val="000000">
                        <a:alpha val="43137"/>
                      </a:srgbClr>
                    </a:outerShdw>
                  </a:effectLst>
                  <a:latin typeface="Segoe UI Semibold" pitchFamily="34" charset="0"/>
                </a:endParaRPr>
              </a:p>
            </p:txBody>
          </p:sp>
          <p:sp>
            <p:nvSpPr>
              <p:cNvPr id="11" name="TextBox 10"/>
              <p:cNvSpPr txBox="1"/>
              <p:nvPr/>
            </p:nvSpPr>
            <p:spPr>
              <a:xfrm>
                <a:off x="4245376" y="2973199"/>
                <a:ext cx="881235" cy="240066"/>
              </a:xfrm>
              <a:prstGeom prst="rect">
                <a:avLst/>
              </a:prstGeom>
              <a:noFill/>
            </p:spPr>
            <p:txBody>
              <a:bodyPr wrap="square" rtlCol="0">
                <a:spAutoFit/>
              </a:bodyPr>
              <a:lstStyle/>
              <a:p>
                <a:r>
                  <a:rPr lang="en-US" sz="700" dirty="0">
                    <a:effectLst>
                      <a:outerShdw blurRad="38100" dist="38100" dir="2700000" algn="tl">
                        <a:srgbClr val="000000">
                          <a:alpha val="43137"/>
                        </a:srgbClr>
                      </a:outerShdw>
                    </a:effectLst>
                    <a:latin typeface="Segoe UI Semibold" pitchFamily="34" charset="0"/>
                  </a:rPr>
                  <a:t>Internet</a:t>
                </a:r>
                <a:endParaRPr lang="en-US" sz="700" dirty="0">
                  <a:effectLst>
                    <a:outerShdw blurRad="38100" dist="38100" dir="2700000" algn="tl">
                      <a:srgbClr val="000000">
                        <a:alpha val="43137"/>
                      </a:srgbClr>
                    </a:outerShdw>
                  </a:effectLst>
                  <a:latin typeface="Segoe UI Semibold" pitchFamily="34" charset="0"/>
                </a:endParaRPr>
              </a:p>
            </p:txBody>
          </p:sp>
          <p:sp>
            <p:nvSpPr>
              <p:cNvPr id="12" name="TextBox 11"/>
              <p:cNvSpPr txBox="1"/>
              <p:nvPr/>
            </p:nvSpPr>
            <p:spPr>
              <a:xfrm>
                <a:off x="4648200" y="2596927"/>
                <a:ext cx="881235" cy="240066"/>
              </a:xfrm>
              <a:prstGeom prst="rect">
                <a:avLst/>
              </a:prstGeom>
              <a:noFill/>
            </p:spPr>
            <p:txBody>
              <a:bodyPr wrap="square" rtlCol="0">
                <a:spAutoFit/>
              </a:bodyPr>
              <a:lstStyle/>
              <a:p>
                <a:r>
                  <a:rPr lang="en-US" sz="700" dirty="0">
                    <a:effectLst>
                      <a:outerShdw blurRad="38100" dist="38100" dir="2700000" algn="tl">
                        <a:srgbClr val="000000">
                          <a:alpha val="43137"/>
                        </a:srgbClr>
                      </a:outerShdw>
                    </a:effectLst>
                    <a:latin typeface="Segoe UI Semibold" pitchFamily="34" charset="0"/>
                  </a:rPr>
                  <a:t>mobility</a:t>
                </a:r>
                <a:endParaRPr lang="en-US" sz="700" dirty="0">
                  <a:effectLst>
                    <a:outerShdw blurRad="38100" dist="38100" dir="2700000" algn="tl">
                      <a:srgbClr val="000000">
                        <a:alpha val="43137"/>
                      </a:srgbClr>
                    </a:outerShdw>
                  </a:effectLst>
                  <a:latin typeface="Segoe UI Semibold" pitchFamily="34" charset="0"/>
                </a:endParaRPr>
              </a:p>
            </p:txBody>
          </p:sp>
          <p:sp>
            <p:nvSpPr>
              <p:cNvPr id="13" name="TextBox 12"/>
              <p:cNvSpPr txBox="1"/>
              <p:nvPr/>
            </p:nvSpPr>
            <p:spPr>
              <a:xfrm>
                <a:off x="4931445" y="2220056"/>
                <a:ext cx="881235" cy="295465"/>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Segoe UI Semibold" pitchFamily="34" charset="0"/>
                  </a:rPr>
                  <a:t>B2E</a:t>
                </a:r>
                <a:endParaRPr lang="en-US" sz="1000" dirty="0">
                  <a:effectLst>
                    <a:outerShdw blurRad="38100" dist="38100" dir="2700000" algn="tl">
                      <a:srgbClr val="000000">
                        <a:alpha val="43137"/>
                      </a:srgbClr>
                    </a:outerShdw>
                  </a:effectLst>
                  <a:latin typeface="Segoe UI Semibold" pitchFamily="34" charset="0"/>
                </a:endParaRPr>
              </a:p>
            </p:txBody>
          </p:sp>
          <p:sp>
            <p:nvSpPr>
              <p:cNvPr id="14" name="TextBox 13"/>
              <p:cNvSpPr txBox="1"/>
              <p:nvPr/>
            </p:nvSpPr>
            <p:spPr>
              <a:xfrm>
                <a:off x="5381817" y="2063527"/>
                <a:ext cx="881235" cy="295465"/>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Segoe UI Semibold" pitchFamily="34" charset="0"/>
                  </a:rPr>
                  <a:t>B2C</a:t>
                </a:r>
                <a:endParaRPr lang="en-US" sz="1000" dirty="0">
                  <a:effectLst>
                    <a:outerShdw blurRad="38100" dist="38100" dir="2700000" algn="tl">
                      <a:srgbClr val="000000">
                        <a:alpha val="43137"/>
                      </a:srgbClr>
                    </a:outerShdw>
                  </a:effectLst>
                  <a:latin typeface="Segoe UI Semibold" pitchFamily="34" charset="0"/>
                </a:endParaRPr>
              </a:p>
            </p:txBody>
          </p:sp>
          <p:sp>
            <p:nvSpPr>
              <p:cNvPr id="15" name="TextBox 14"/>
              <p:cNvSpPr txBox="1"/>
              <p:nvPr/>
            </p:nvSpPr>
            <p:spPr>
              <a:xfrm>
                <a:off x="5373624" y="2298756"/>
                <a:ext cx="881235" cy="295465"/>
              </a:xfrm>
              <a:prstGeom prst="rect">
                <a:avLst/>
              </a:prstGeom>
              <a:noFill/>
            </p:spPr>
            <p:txBody>
              <a:bodyPr wrap="square" rtlCol="0">
                <a:spAutoFit/>
              </a:bodyPr>
              <a:lstStyle/>
              <a:p>
                <a:r>
                  <a:rPr lang="en-US" sz="1000" dirty="0">
                    <a:effectLst>
                      <a:outerShdw blurRad="38100" dist="38100" dir="2700000" algn="tl">
                        <a:srgbClr val="000000">
                          <a:alpha val="43137"/>
                        </a:srgbClr>
                      </a:outerShdw>
                    </a:effectLst>
                    <a:latin typeface="Segoe UI Semibold" pitchFamily="34" charset="0"/>
                  </a:rPr>
                  <a:t>B2B</a:t>
                </a:r>
                <a:endParaRPr lang="en-US" sz="1000" dirty="0">
                  <a:effectLst>
                    <a:outerShdw blurRad="38100" dist="38100" dir="2700000" algn="tl">
                      <a:srgbClr val="000000">
                        <a:alpha val="43137"/>
                      </a:srgbClr>
                    </a:outerShdw>
                  </a:effectLst>
                  <a:latin typeface="Segoe UI Semibold" pitchFamily="34" charset="0"/>
                </a:endParaRPr>
              </a:p>
            </p:txBody>
          </p:sp>
          <p:grpSp>
            <p:nvGrpSpPr>
              <p:cNvPr id="16" name="Group 15"/>
              <p:cNvGrpSpPr/>
              <p:nvPr/>
            </p:nvGrpSpPr>
            <p:grpSpPr>
              <a:xfrm>
                <a:off x="1828800" y="4125056"/>
                <a:ext cx="3624436" cy="406264"/>
                <a:chOff x="1828800" y="4191000"/>
                <a:chExt cx="3624436" cy="406264"/>
              </a:xfrm>
            </p:grpSpPr>
            <p:sp>
              <p:nvSpPr>
                <p:cNvPr id="36" name="TextBox 35"/>
                <p:cNvSpPr txBox="1"/>
                <p:nvPr/>
              </p:nvSpPr>
              <p:spPr>
                <a:xfrm>
                  <a:off x="1828800" y="4191000"/>
                  <a:ext cx="985063" cy="406264"/>
                </a:xfrm>
                <a:prstGeom prst="rect">
                  <a:avLst/>
                </a:prstGeom>
                <a:noFill/>
              </p:spPr>
              <p:txBody>
                <a:bodyPr wrap="square" rtlCol="0">
                  <a:spAutoFit/>
                </a:bodyPr>
                <a:lstStyle/>
                <a:p>
                  <a:pPr algn="ctr"/>
                  <a:r>
                    <a:rPr lang="en-US" sz="800" dirty="0">
                      <a:effectLst>
                        <a:outerShdw blurRad="38100" dist="38100" dir="2700000" algn="tl">
                          <a:srgbClr val="000000">
                            <a:alpha val="43137"/>
                          </a:srgbClr>
                        </a:outerShdw>
                      </a:effectLst>
                      <a:latin typeface="Segoe UI Semibold" pitchFamily="34" charset="0"/>
                    </a:rPr>
                    <a:t>Pre-1980s</a:t>
                  </a:r>
                  <a:endParaRPr lang="en-US" sz="800" dirty="0">
                    <a:effectLst>
                      <a:outerShdw blurRad="38100" dist="38100" dir="2700000" algn="tl">
                        <a:srgbClr val="000000">
                          <a:alpha val="43137"/>
                        </a:srgbClr>
                      </a:outerShdw>
                    </a:effectLst>
                    <a:latin typeface="Segoe UI Semibold" pitchFamily="34" charset="0"/>
                  </a:endParaRPr>
                </a:p>
              </p:txBody>
            </p:sp>
            <p:sp>
              <p:nvSpPr>
                <p:cNvPr id="37" name="TextBox 36"/>
                <p:cNvSpPr txBox="1"/>
                <p:nvPr/>
              </p:nvSpPr>
              <p:spPr>
                <a:xfrm>
                  <a:off x="2819400" y="4191000"/>
                  <a:ext cx="881235" cy="258533"/>
                </a:xfrm>
                <a:prstGeom prst="rect">
                  <a:avLst/>
                </a:prstGeom>
                <a:noFill/>
              </p:spPr>
              <p:txBody>
                <a:bodyPr wrap="square" rtlCol="0">
                  <a:spAutoFit/>
                </a:bodyPr>
                <a:lstStyle/>
                <a:p>
                  <a:pPr algn="ctr"/>
                  <a:r>
                    <a:rPr lang="en-US" sz="800" dirty="0">
                      <a:effectLst>
                        <a:outerShdw blurRad="38100" dist="38100" dir="2700000" algn="tl">
                          <a:srgbClr val="000000">
                            <a:alpha val="43137"/>
                          </a:srgbClr>
                        </a:outerShdw>
                      </a:effectLst>
                      <a:latin typeface="Segoe UI Semibold" pitchFamily="34" charset="0"/>
                    </a:rPr>
                    <a:t>1980s</a:t>
                  </a:r>
                  <a:endParaRPr lang="en-US" sz="800" dirty="0">
                    <a:effectLst>
                      <a:outerShdw blurRad="38100" dist="38100" dir="2700000" algn="tl">
                        <a:srgbClr val="000000">
                          <a:alpha val="43137"/>
                        </a:srgbClr>
                      </a:outerShdw>
                    </a:effectLst>
                    <a:latin typeface="Segoe UI Semibold" pitchFamily="34" charset="0"/>
                  </a:endParaRPr>
                </a:p>
              </p:txBody>
            </p:sp>
            <p:sp>
              <p:nvSpPr>
                <p:cNvPr id="38" name="TextBox 37"/>
                <p:cNvSpPr txBox="1"/>
                <p:nvPr/>
              </p:nvSpPr>
              <p:spPr>
                <a:xfrm>
                  <a:off x="3657600" y="4191000"/>
                  <a:ext cx="881235" cy="258533"/>
                </a:xfrm>
                <a:prstGeom prst="rect">
                  <a:avLst/>
                </a:prstGeom>
                <a:noFill/>
              </p:spPr>
              <p:txBody>
                <a:bodyPr wrap="square" rtlCol="0">
                  <a:spAutoFit/>
                </a:bodyPr>
                <a:lstStyle/>
                <a:p>
                  <a:pPr algn="ctr"/>
                  <a:r>
                    <a:rPr lang="en-US" sz="800" dirty="0">
                      <a:effectLst>
                        <a:outerShdw blurRad="38100" dist="38100" dir="2700000" algn="tl">
                          <a:srgbClr val="000000">
                            <a:alpha val="43137"/>
                          </a:srgbClr>
                        </a:outerShdw>
                      </a:effectLst>
                      <a:latin typeface="Segoe UI Semibold" pitchFamily="34" charset="0"/>
                    </a:rPr>
                    <a:t>1990s</a:t>
                  </a:r>
                  <a:endParaRPr lang="en-US" sz="800" dirty="0">
                    <a:effectLst>
                      <a:outerShdw blurRad="38100" dist="38100" dir="2700000" algn="tl">
                        <a:srgbClr val="000000">
                          <a:alpha val="43137"/>
                        </a:srgbClr>
                      </a:outerShdw>
                    </a:effectLst>
                    <a:latin typeface="Segoe UI Semibold" pitchFamily="34" charset="0"/>
                  </a:endParaRPr>
                </a:p>
              </p:txBody>
            </p:sp>
            <p:sp>
              <p:nvSpPr>
                <p:cNvPr id="39" name="TextBox 38"/>
                <p:cNvSpPr txBox="1"/>
                <p:nvPr/>
              </p:nvSpPr>
              <p:spPr>
                <a:xfrm>
                  <a:off x="4572001" y="4191000"/>
                  <a:ext cx="881235" cy="258533"/>
                </a:xfrm>
                <a:prstGeom prst="rect">
                  <a:avLst/>
                </a:prstGeom>
                <a:noFill/>
              </p:spPr>
              <p:txBody>
                <a:bodyPr wrap="square" rtlCol="0">
                  <a:spAutoFit/>
                </a:bodyPr>
                <a:lstStyle/>
                <a:p>
                  <a:pPr algn="ctr"/>
                  <a:r>
                    <a:rPr lang="en-US" sz="800" dirty="0">
                      <a:effectLst>
                        <a:outerShdw blurRad="38100" dist="38100" dir="2700000" algn="tl">
                          <a:srgbClr val="000000">
                            <a:alpha val="43137"/>
                          </a:srgbClr>
                        </a:outerShdw>
                      </a:effectLst>
                      <a:latin typeface="Segoe UI Semibold" pitchFamily="34" charset="0"/>
                    </a:rPr>
                    <a:t>2000s</a:t>
                  </a:r>
                  <a:endParaRPr lang="en-US" sz="800" dirty="0">
                    <a:effectLst>
                      <a:outerShdw blurRad="38100" dist="38100" dir="2700000" algn="tl">
                        <a:srgbClr val="000000">
                          <a:alpha val="43137"/>
                        </a:srgbClr>
                      </a:outerShdw>
                    </a:effectLst>
                    <a:latin typeface="Segoe UI Semibold" pitchFamily="34" charset="0"/>
                  </a:endParaRPr>
                </a:p>
              </p:txBody>
            </p:sp>
          </p:grpSp>
          <p:grpSp>
            <p:nvGrpSpPr>
              <p:cNvPr id="17" name="Group 115"/>
              <p:cNvGrpSpPr/>
              <p:nvPr/>
            </p:nvGrpSpPr>
            <p:grpSpPr>
              <a:xfrm>
                <a:off x="1371600" y="2967816"/>
                <a:ext cx="473321" cy="471440"/>
                <a:chOff x="336582" y="2432766"/>
                <a:chExt cx="409802" cy="408173"/>
              </a:xfrm>
            </p:grpSpPr>
            <p:pic>
              <p:nvPicPr>
                <p:cNvPr id="33"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336582" y="2568857"/>
                  <a:ext cx="273167" cy="272082"/>
                </a:xfrm>
                <a:prstGeom prst="rect">
                  <a:avLst/>
                </a:prstGeom>
                <a:noFill/>
              </p:spPr>
            </p:pic>
            <p:pic>
              <p:nvPicPr>
                <p:cNvPr id="34"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473217" y="2534834"/>
                  <a:ext cx="273167" cy="272082"/>
                </a:xfrm>
                <a:prstGeom prst="rect">
                  <a:avLst/>
                </a:prstGeom>
                <a:noFill/>
              </p:spPr>
            </p:pic>
            <p:pic>
              <p:nvPicPr>
                <p:cNvPr id="35"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404900" y="2432766"/>
                  <a:ext cx="273167" cy="272082"/>
                </a:xfrm>
                <a:prstGeom prst="rect">
                  <a:avLst/>
                </a:prstGeom>
                <a:noFill/>
              </p:spPr>
            </p:pic>
          </p:grpSp>
          <p:sp>
            <p:nvSpPr>
              <p:cNvPr id="18" name="TextBox 17"/>
              <p:cNvSpPr txBox="1"/>
              <p:nvPr/>
            </p:nvSpPr>
            <p:spPr>
              <a:xfrm rot="16200000">
                <a:off x="1161898" y="2764693"/>
                <a:ext cx="2092825" cy="393954"/>
              </a:xfrm>
              <a:prstGeom prst="rect">
                <a:avLst/>
              </a:prstGeom>
              <a:noFill/>
            </p:spPr>
            <p:txBody>
              <a:bodyPr wrap="square" rtlCol="0">
                <a:spAutoFit/>
              </a:bodyPr>
              <a:lstStyle/>
              <a:p>
                <a:pPr algn="ctr"/>
                <a:r>
                  <a:rPr lang="en-US" sz="1000" b="1" dirty="0">
                    <a:solidFill>
                      <a:schemeClr val="tx1">
                        <a:lumMod val="95000"/>
                      </a:schemeClr>
                    </a:solidFill>
                    <a:effectLst>
                      <a:outerShdw blurRad="38100" dist="38100" dir="2700000" algn="tl">
                        <a:srgbClr val="000000">
                          <a:alpha val="43137"/>
                        </a:srgbClr>
                      </a:outerShdw>
                    </a:effectLst>
                    <a:latin typeface="Segoe UI Semibold" pitchFamily="34" charset="0"/>
                    <a:ea typeface="Segoe UI" pitchFamily="34" charset="0"/>
                    <a:cs typeface="Segoe UI" pitchFamily="34" charset="0"/>
                  </a:rPr>
                  <a:t>Number of Digital IDs</a:t>
                </a:r>
                <a:endParaRPr lang="en-US" sz="1000" b="1" dirty="0">
                  <a:solidFill>
                    <a:schemeClr val="tx1">
                      <a:lumMod val="95000"/>
                    </a:schemeClr>
                  </a:solidFill>
                  <a:effectLst>
                    <a:outerShdw blurRad="38100" dist="38100" dir="2700000" algn="tl">
                      <a:srgbClr val="000000">
                        <a:alpha val="43137"/>
                      </a:srgbClr>
                    </a:outerShdw>
                  </a:effectLst>
                  <a:latin typeface="Segoe UI Semibold" pitchFamily="34" charset="0"/>
                  <a:ea typeface="Segoe UI" pitchFamily="34" charset="0"/>
                  <a:cs typeface="Segoe UI" pitchFamily="34" charset="0"/>
                </a:endParaRPr>
              </a:p>
            </p:txBody>
          </p:sp>
          <p:sp>
            <p:nvSpPr>
              <p:cNvPr id="19" name="Rectangle 70"/>
              <p:cNvSpPr>
                <a:spLocks noChangeArrowheads="1"/>
              </p:cNvSpPr>
              <p:nvPr/>
            </p:nvSpPr>
            <p:spPr bwMode="auto">
              <a:xfrm>
                <a:off x="914399" y="1219200"/>
                <a:ext cx="4861932" cy="513625"/>
              </a:xfrm>
              <a:prstGeom prst="rect">
                <a:avLst/>
              </a:prstGeom>
              <a:noFill/>
              <a:ln w="12700">
                <a:noFill/>
                <a:miter lim="800000"/>
                <a:headEnd/>
                <a:tailEnd/>
              </a:ln>
              <a:effectLst/>
            </p:spPr>
            <p:txBody>
              <a:bodyPr lIns="80984" tIns="40491" rIns="80984" bIns="40491">
                <a:spAutoFit/>
              </a:bodyPr>
              <a:lstStyle/>
              <a:p>
                <a:pPr defTabSz="566738">
                  <a:lnSpc>
                    <a:spcPct val="90000"/>
                  </a:lnSpc>
                  <a:spcBef>
                    <a:spcPct val="30000"/>
                  </a:spcBef>
                </a:pPr>
                <a:r>
                  <a:rPr lang="en-US" altLang="ja-JP" sz="1500" b="1" dirty="0">
                    <a:effectLst>
                      <a:outerShdw blurRad="38100" dist="38100" dir="2700000" algn="tl">
                        <a:srgbClr val="000000">
                          <a:alpha val="43137"/>
                        </a:srgbClr>
                      </a:outerShdw>
                    </a:effectLst>
                    <a:latin typeface="Segoe UI Semibold" pitchFamily="34" charset="0"/>
                    <a:ea typeface="ＭＳ Ｐゴシック" pitchFamily="34" charset="-128"/>
                  </a:rPr>
                  <a:t>Exponential Growth of IDs</a:t>
                </a:r>
                <a:r>
                  <a:rPr lang="en-US" altLang="ja-JP" sz="800" dirty="0">
                    <a:effectLst>
                      <a:outerShdw blurRad="38100" dist="38100" dir="2700000" algn="tl">
                        <a:srgbClr val="000000">
                          <a:alpha val="43137"/>
                        </a:srgbClr>
                      </a:outerShdw>
                    </a:effectLst>
                    <a:latin typeface="Segoe UI Semibold" pitchFamily="34" charset="0"/>
                    <a:ea typeface="ＭＳ Ｐゴシック" pitchFamily="34" charset="-128"/>
                  </a:rPr>
                  <a:t/>
                </a:r>
                <a:br>
                  <a:rPr lang="en-US" altLang="ja-JP" sz="800" dirty="0">
                    <a:effectLst>
                      <a:outerShdw blurRad="38100" dist="38100" dir="2700000" algn="tl">
                        <a:srgbClr val="000000">
                          <a:alpha val="43137"/>
                        </a:srgbClr>
                      </a:outerShdw>
                    </a:effectLst>
                    <a:latin typeface="Segoe UI Semibold" pitchFamily="34" charset="0"/>
                    <a:ea typeface="ＭＳ Ｐゴシック" pitchFamily="34" charset="-128"/>
                  </a:rPr>
                </a:br>
                <a:r>
                  <a:rPr lang="en-US" altLang="ja-JP" sz="1000" b="1" dirty="0">
                    <a:effectLst>
                      <a:outerShdw blurRad="38100" dist="38100" dir="2700000" algn="tl">
                        <a:srgbClr val="000000">
                          <a:alpha val="43137"/>
                        </a:srgbClr>
                      </a:outerShdw>
                    </a:effectLst>
                    <a:latin typeface="Segoe UI Semibold" pitchFamily="34" charset="0"/>
                    <a:ea typeface="ＭＳ Ｐゴシック" pitchFamily="34" charset="-128"/>
                  </a:rPr>
                  <a:t>Identity and access management challenging  </a:t>
                </a:r>
              </a:p>
            </p:txBody>
          </p:sp>
          <p:pic>
            <p:nvPicPr>
              <p:cNvPr id="20"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1513292" y="3840252"/>
                <a:ext cx="315508" cy="314255"/>
              </a:xfrm>
              <a:prstGeom prst="rect">
                <a:avLst/>
              </a:prstGeom>
              <a:noFill/>
            </p:spPr>
          </p:pic>
          <p:grpSp>
            <p:nvGrpSpPr>
              <p:cNvPr id="21" name="Group 114"/>
              <p:cNvGrpSpPr/>
              <p:nvPr/>
            </p:nvGrpSpPr>
            <p:grpSpPr>
              <a:xfrm>
                <a:off x="1076194" y="1962757"/>
                <a:ext cx="789064" cy="746516"/>
                <a:chOff x="290662" y="1400933"/>
                <a:chExt cx="683172" cy="646334"/>
              </a:xfrm>
            </p:grpSpPr>
            <p:pic>
              <p:nvPicPr>
                <p:cNvPr id="22"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666509" y="1775185"/>
                  <a:ext cx="273167" cy="272082"/>
                </a:xfrm>
                <a:prstGeom prst="rect">
                  <a:avLst/>
                </a:prstGeom>
                <a:noFill/>
              </p:spPr>
            </p:pic>
            <p:pic>
              <p:nvPicPr>
                <p:cNvPr id="23"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358979" y="1503002"/>
                  <a:ext cx="273167" cy="272082"/>
                </a:xfrm>
                <a:prstGeom prst="rect">
                  <a:avLst/>
                </a:prstGeom>
                <a:noFill/>
              </p:spPr>
            </p:pic>
            <p:pic>
              <p:nvPicPr>
                <p:cNvPr id="24"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290662" y="1468979"/>
                  <a:ext cx="273167" cy="272082"/>
                </a:xfrm>
                <a:prstGeom prst="rect">
                  <a:avLst/>
                </a:prstGeom>
                <a:noFill/>
              </p:spPr>
            </p:pic>
            <p:pic>
              <p:nvPicPr>
                <p:cNvPr id="25"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598192" y="1469080"/>
                  <a:ext cx="273167" cy="272082"/>
                </a:xfrm>
                <a:prstGeom prst="rect">
                  <a:avLst/>
                </a:prstGeom>
                <a:noFill/>
              </p:spPr>
            </p:pic>
            <p:pic>
              <p:nvPicPr>
                <p:cNvPr id="26"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461558" y="1400933"/>
                  <a:ext cx="273167" cy="272082"/>
                </a:xfrm>
                <a:prstGeom prst="rect">
                  <a:avLst/>
                </a:prstGeom>
                <a:noFill/>
              </p:spPr>
            </p:pic>
            <p:pic>
              <p:nvPicPr>
                <p:cNvPr id="27"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427296" y="1741162"/>
                  <a:ext cx="273167" cy="272082"/>
                </a:xfrm>
                <a:prstGeom prst="rect">
                  <a:avLst/>
                </a:prstGeom>
                <a:noFill/>
              </p:spPr>
            </p:pic>
            <p:pic>
              <p:nvPicPr>
                <p:cNvPr id="28"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290662" y="1707139"/>
                  <a:ext cx="273167" cy="272082"/>
                </a:xfrm>
                <a:prstGeom prst="rect">
                  <a:avLst/>
                </a:prstGeom>
                <a:noFill/>
              </p:spPr>
            </p:pic>
            <p:pic>
              <p:nvPicPr>
                <p:cNvPr id="29"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495716" y="1707139"/>
                  <a:ext cx="273167" cy="272082"/>
                </a:xfrm>
                <a:prstGeom prst="rect">
                  <a:avLst/>
                </a:prstGeom>
                <a:noFill/>
              </p:spPr>
            </p:pic>
            <p:pic>
              <p:nvPicPr>
                <p:cNvPr id="30"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427398" y="1639195"/>
                  <a:ext cx="273167" cy="272082"/>
                </a:xfrm>
                <a:prstGeom prst="rect">
                  <a:avLst/>
                </a:prstGeom>
                <a:noFill/>
              </p:spPr>
            </p:pic>
            <p:pic>
              <p:nvPicPr>
                <p:cNvPr id="31"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598192" y="1673218"/>
                  <a:ext cx="273167" cy="272082"/>
                </a:xfrm>
                <a:prstGeom prst="rect">
                  <a:avLst/>
                </a:prstGeom>
                <a:noFill/>
              </p:spPr>
            </p:pic>
            <p:pic>
              <p:nvPicPr>
                <p:cNvPr id="32" name="Picture 16" descr="C:\Users\Michael\AppData\Local\Microsoft\Windows\Temporary Internet Files\Content.IE5\KE0M62MO\MCj04348250000[1].png"/>
                <p:cNvPicPr>
                  <a:picLocks noChangeAspect="1" noChangeArrowheads="1"/>
                </p:cNvPicPr>
                <p:nvPr/>
              </p:nvPicPr>
              <p:blipFill>
                <a:blip r:embed="rId14" cstate="print"/>
                <a:srcRect/>
                <a:stretch>
                  <a:fillRect/>
                </a:stretch>
              </p:blipFill>
              <p:spPr bwMode="auto">
                <a:xfrm>
                  <a:off x="700667" y="1639195"/>
                  <a:ext cx="273167" cy="272082"/>
                </a:xfrm>
                <a:prstGeom prst="rect">
                  <a:avLst/>
                </a:prstGeom>
                <a:noFill/>
              </p:spPr>
            </p:pic>
          </p:grpSp>
        </p:grpSp>
        <p:sp>
          <p:nvSpPr>
            <p:cNvPr id="111" name="TextBox 110"/>
            <p:cNvSpPr txBox="1"/>
            <p:nvPr/>
          </p:nvSpPr>
          <p:spPr>
            <a:xfrm>
              <a:off x="5410200" y="4125055"/>
              <a:ext cx="881235" cy="258533"/>
            </a:xfrm>
            <a:prstGeom prst="rect">
              <a:avLst/>
            </a:prstGeom>
            <a:noFill/>
          </p:spPr>
          <p:txBody>
            <a:bodyPr wrap="square" rtlCol="0">
              <a:spAutoFit/>
            </a:bodyPr>
            <a:lstStyle/>
            <a:p>
              <a:pPr algn="ctr"/>
              <a:r>
                <a:rPr lang="en-US" sz="800" dirty="0">
                  <a:effectLst>
                    <a:outerShdw blurRad="38100" dist="38100" dir="2700000" algn="tl">
                      <a:srgbClr val="000000">
                        <a:alpha val="43137"/>
                      </a:srgbClr>
                    </a:outerShdw>
                  </a:effectLst>
                  <a:latin typeface="Segoe UI Semibold" pitchFamily="34" charset="0"/>
                </a:rPr>
                <a:t>2010</a:t>
              </a:r>
              <a:endParaRPr lang="en-US" sz="800" dirty="0">
                <a:effectLst>
                  <a:outerShdw blurRad="38100" dist="38100" dir="2700000" algn="tl">
                    <a:srgbClr val="000000">
                      <a:alpha val="43137"/>
                    </a:srgbClr>
                  </a:outerShdw>
                </a:effectLst>
                <a:latin typeface="Segoe UI Semibold" pitchFamily="34" charset="0"/>
              </a:endParaRPr>
            </a:p>
          </p:txBody>
        </p:sp>
      </p:grpSp>
      <p:grpSp>
        <p:nvGrpSpPr>
          <p:cNvPr id="177" name="Group 176"/>
          <p:cNvGrpSpPr/>
          <p:nvPr/>
        </p:nvGrpSpPr>
        <p:grpSpPr>
          <a:xfrm>
            <a:off x="4714876" y="952500"/>
            <a:ext cx="3857624" cy="2886345"/>
            <a:chOff x="7543801" y="1143000"/>
            <a:chExt cx="6172199" cy="3463614"/>
          </a:xfrm>
        </p:grpSpPr>
        <p:sp>
          <p:nvSpPr>
            <p:cNvPr id="113" name="Rounded Rectangle 112"/>
            <p:cNvSpPr/>
            <p:nvPr/>
          </p:nvSpPr>
          <p:spPr bwMode="auto">
            <a:xfrm>
              <a:off x="7543801" y="1143000"/>
              <a:ext cx="6172199" cy="3463614"/>
            </a:xfrm>
            <a:prstGeom prst="roundRect">
              <a:avLst>
                <a:gd name="adj" fmla="val 5856"/>
              </a:avLst>
            </a:prstGeom>
            <a:gradFill>
              <a:gsLst>
                <a:gs pos="0">
                  <a:schemeClr val="bg2">
                    <a:lumMod val="20000"/>
                    <a:lumOff val="80000"/>
                    <a:alpha val="31000"/>
                  </a:schemeClr>
                </a:gs>
                <a:gs pos="100000">
                  <a:schemeClr val="bg1">
                    <a:alpha val="0"/>
                  </a:schemeClr>
                </a:gs>
              </a:gsLst>
              <a:lin ang="5400000" scaled="0"/>
            </a:gra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3986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UI Semibold" pitchFamily="34" charset="0"/>
              </a:endParaRPr>
            </a:p>
          </p:txBody>
        </p:sp>
        <p:sp>
          <p:nvSpPr>
            <p:cNvPr id="115" name="Rectangle 19"/>
            <p:cNvSpPr>
              <a:spLocks noChangeArrowheads="1"/>
            </p:cNvSpPr>
            <p:nvPr/>
          </p:nvSpPr>
          <p:spPr bwMode="auto">
            <a:xfrm>
              <a:off x="7772399" y="1272967"/>
              <a:ext cx="5459465" cy="513625"/>
            </a:xfrm>
            <a:prstGeom prst="rect">
              <a:avLst/>
            </a:prstGeom>
            <a:noFill/>
            <a:ln w="12700">
              <a:noFill/>
              <a:miter lim="800000"/>
              <a:headEnd/>
              <a:tailEnd/>
            </a:ln>
            <a:effectLst/>
          </p:spPr>
          <p:txBody>
            <a:bodyPr wrap="square" lIns="80984" tIns="40491" rIns="80984" bIns="40491">
              <a:spAutoFit/>
            </a:bodyPr>
            <a:lstStyle/>
            <a:p>
              <a:pPr defTabSz="566738">
                <a:lnSpc>
                  <a:spcPct val="90000"/>
                </a:lnSpc>
                <a:spcBef>
                  <a:spcPct val="30000"/>
                </a:spcBef>
              </a:pPr>
              <a:r>
                <a:rPr lang="en-US" altLang="ja-JP" sz="1500" b="1" dirty="0">
                  <a:effectLst>
                    <a:outerShdw blurRad="38100" dist="38100" dir="2700000" algn="tl">
                      <a:srgbClr val="000000">
                        <a:alpha val="43137"/>
                      </a:srgbClr>
                    </a:outerShdw>
                  </a:effectLst>
                  <a:latin typeface="Segoe UI Semibold" pitchFamily="34" charset="0"/>
                  <a:ea typeface="ＭＳ Ｐゴシック" pitchFamily="34" charset="-128"/>
                </a:rPr>
                <a:t>Increasingly Sophisticated Malware</a:t>
              </a:r>
              <a:r>
                <a:rPr lang="en-US" altLang="ja-JP" sz="1100" b="1" dirty="0">
                  <a:effectLst>
                    <a:outerShdw blurRad="38100" dist="38100" dir="2700000" algn="tl">
                      <a:srgbClr val="000000">
                        <a:alpha val="43137"/>
                      </a:srgbClr>
                    </a:outerShdw>
                  </a:effectLst>
                  <a:latin typeface="Segoe UI Semibold" pitchFamily="34" charset="0"/>
                  <a:ea typeface="ＭＳ Ｐゴシック" pitchFamily="34" charset="-128"/>
                </a:rPr>
                <a:t/>
              </a:r>
              <a:br>
                <a:rPr lang="en-US" altLang="ja-JP" sz="1100" b="1" dirty="0">
                  <a:effectLst>
                    <a:outerShdw blurRad="38100" dist="38100" dir="2700000" algn="tl">
                      <a:srgbClr val="000000">
                        <a:alpha val="43137"/>
                      </a:srgbClr>
                    </a:outerShdw>
                  </a:effectLst>
                  <a:latin typeface="Segoe UI Semibold" pitchFamily="34" charset="0"/>
                  <a:ea typeface="ＭＳ Ｐゴシック" pitchFamily="34" charset="-128"/>
                </a:rPr>
              </a:br>
              <a:r>
                <a:rPr lang="en-US" altLang="ja-JP" sz="1000" b="1" dirty="0">
                  <a:effectLst>
                    <a:outerShdw blurRad="38100" dist="38100" dir="2700000" algn="tl">
                      <a:srgbClr val="000000">
                        <a:alpha val="43137"/>
                      </a:srgbClr>
                    </a:outerShdw>
                  </a:effectLst>
                  <a:latin typeface="Segoe UI Semibold" pitchFamily="34" charset="0"/>
                  <a:ea typeface="ＭＳ Ｐゴシック" pitchFamily="34" charset="-128"/>
                </a:rPr>
                <a:t>Antimalware </a:t>
              </a:r>
              <a:r>
                <a:rPr lang="en-US" altLang="ja-JP" sz="1000" b="1" dirty="0">
                  <a:effectLst>
                    <a:outerShdw blurRad="38100" dist="38100" dir="2700000" algn="tl">
                      <a:srgbClr val="000000">
                        <a:alpha val="43137"/>
                      </a:srgbClr>
                    </a:outerShdw>
                  </a:effectLst>
                  <a:latin typeface="Segoe UI Semibold" pitchFamily="34" charset="0"/>
                  <a:ea typeface="ＭＳ Ｐゴシック" pitchFamily="34" charset="-128"/>
                </a:rPr>
                <a:t>alone is not sufficient  </a:t>
              </a:r>
            </a:p>
          </p:txBody>
        </p:sp>
        <p:sp>
          <p:nvSpPr>
            <p:cNvPr id="116" name="TextBox 115"/>
            <p:cNvSpPr txBox="1"/>
            <p:nvPr/>
          </p:nvSpPr>
          <p:spPr>
            <a:xfrm>
              <a:off x="11035656" y="1664855"/>
              <a:ext cx="2158357" cy="553998"/>
            </a:xfrm>
            <a:prstGeom prst="rect">
              <a:avLst/>
            </a:prstGeom>
            <a:solidFill>
              <a:srgbClr val="0099FF"/>
            </a:solidFill>
          </p:spPr>
          <p:txBody>
            <a:bodyPr wrap="square" rtlCol="0">
              <a:spAutoFit/>
            </a:bodyPr>
            <a:lstStyle/>
            <a:p>
              <a:pPr algn="ctr"/>
              <a:r>
                <a:rPr lang="en-US" sz="800" dirty="0">
                  <a:effectLst>
                    <a:outerShdw blurRad="38100" dist="38100" dir="2700000" algn="tl">
                      <a:srgbClr val="000000">
                        <a:alpha val="43137"/>
                      </a:srgbClr>
                    </a:outerShdw>
                  </a:effectLst>
                  <a:latin typeface="Segoe UI Semibold" pitchFamily="34" charset="0"/>
                </a:rPr>
                <a:t>Changing mix of malicious and potentially unwanted software</a:t>
              </a:r>
              <a:endParaRPr lang="en-US" sz="800" dirty="0">
                <a:effectLst>
                  <a:outerShdw blurRad="38100" dist="38100" dir="2700000" algn="tl">
                    <a:srgbClr val="000000">
                      <a:alpha val="43137"/>
                    </a:srgbClr>
                  </a:outerShdw>
                </a:effectLst>
                <a:latin typeface="Segoe UI Semibold" pitchFamily="34" charset="0"/>
              </a:endParaRPr>
            </a:p>
          </p:txBody>
        </p:sp>
        <p:sp>
          <p:nvSpPr>
            <p:cNvPr id="117" name="TextBox 116"/>
            <p:cNvSpPr txBox="1"/>
            <p:nvPr/>
          </p:nvSpPr>
          <p:spPr>
            <a:xfrm rot="16200000">
              <a:off x="11954187" y="2680967"/>
              <a:ext cx="3047699" cy="270843"/>
            </a:xfrm>
            <a:prstGeom prst="rect">
              <a:avLst/>
            </a:prstGeom>
            <a:noFill/>
          </p:spPr>
          <p:txBody>
            <a:bodyPr wrap="square" rtlCol="0">
              <a:spAutoFit/>
            </a:bodyPr>
            <a:lstStyle/>
            <a:p>
              <a:r>
                <a:rPr lang="en-US" sz="500" i="1" dirty="0">
                  <a:effectLst>
                    <a:outerShdw blurRad="38100" dist="38100" dir="2700000" algn="tl">
                      <a:srgbClr val="000000">
                        <a:alpha val="43137"/>
                      </a:srgbClr>
                    </a:outerShdw>
                  </a:effectLst>
                  <a:latin typeface="Segoe UI Semibold" pitchFamily="34" charset="0"/>
                </a:rPr>
                <a:t>Source: </a:t>
              </a:r>
              <a:r>
                <a:rPr lang="en-US" sz="500" b="1" i="1" dirty="0">
                  <a:effectLst>
                    <a:outerShdw blurRad="38100" dist="38100" dir="2700000" algn="tl">
                      <a:srgbClr val="000000">
                        <a:alpha val="43137"/>
                      </a:srgbClr>
                    </a:outerShdw>
                  </a:effectLst>
                  <a:latin typeface="Segoe UI Semibold" pitchFamily="34" charset="0"/>
                </a:rPr>
                <a:t>Microsoft Security Intelligence Report (January – June 2007)</a:t>
              </a:r>
            </a:p>
          </p:txBody>
        </p:sp>
        <p:grpSp>
          <p:nvGrpSpPr>
            <p:cNvPr id="176" name="Group 175"/>
            <p:cNvGrpSpPr/>
            <p:nvPr/>
          </p:nvGrpSpPr>
          <p:grpSpPr>
            <a:xfrm>
              <a:off x="7719518" y="1808390"/>
              <a:ext cx="5539282" cy="2638809"/>
              <a:chOff x="7488643" y="1808390"/>
              <a:chExt cx="5539282" cy="2638809"/>
            </a:xfrm>
          </p:grpSpPr>
          <p:graphicFrame>
            <p:nvGraphicFramePr>
              <p:cNvPr id="119" name="Chart 118"/>
              <p:cNvGraphicFramePr>
                <a:graphicFrameLocks/>
              </p:cNvGraphicFramePr>
              <p:nvPr>
                <p:extLst>
                  <p:ext uri="{D42A27DB-BD31-4B8C-83A1-F6EECF244321}">
                    <p14:modId xmlns:p14="http://schemas.microsoft.com/office/powerpoint/2010/main" val="1402982119"/>
                  </p:ext>
                </p:extLst>
              </p:nvPr>
            </p:nvGraphicFramePr>
            <p:xfrm>
              <a:off x="7772400" y="1891288"/>
              <a:ext cx="5255525" cy="2309967"/>
            </p:xfrm>
            <a:graphic>
              <a:graphicData uri="http://schemas.openxmlformats.org/drawingml/2006/chart">
                <c:chart xmlns:c="http://schemas.openxmlformats.org/drawingml/2006/chart" xmlns:r="http://schemas.openxmlformats.org/officeDocument/2006/relationships" r:id="rId15"/>
              </a:graphicData>
            </a:graphic>
          </p:graphicFrame>
          <p:sp>
            <p:nvSpPr>
              <p:cNvPr id="121" name="TextBox 120"/>
              <p:cNvSpPr txBox="1"/>
              <p:nvPr/>
            </p:nvSpPr>
            <p:spPr>
              <a:xfrm>
                <a:off x="8393582" y="4114800"/>
                <a:ext cx="3874618" cy="332399"/>
              </a:xfrm>
              <a:prstGeom prst="rect">
                <a:avLst/>
              </a:prstGeom>
              <a:noFill/>
            </p:spPr>
            <p:txBody>
              <a:bodyPr wrap="square" rtlCol="0">
                <a:spAutoFit/>
              </a:bodyPr>
              <a:lstStyle/>
              <a:p>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3Q09                        4Q09                         1Q10                         2Q10</a:t>
                </a:r>
              </a:p>
            </p:txBody>
          </p:sp>
          <p:sp>
            <p:nvSpPr>
              <p:cNvPr id="122" name="TextBox 121"/>
              <p:cNvSpPr txBox="1"/>
              <p:nvPr/>
            </p:nvSpPr>
            <p:spPr>
              <a:xfrm>
                <a:off x="8226550" y="2212776"/>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29.5%</a:t>
                </a:r>
              </a:p>
            </p:txBody>
          </p:sp>
          <p:sp>
            <p:nvSpPr>
              <p:cNvPr id="123" name="TextBox 122"/>
              <p:cNvSpPr txBox="1"/>
              <p:nvPr/>
            </p:nvSpPr>
            <p:spPr>
              <a:xfrm>
                <a:off x="9086998" y="1948866"/>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35.3%</a:t>
                </a:r>
              </a:p>
            </p:txBody>
          </p:sp>
          <p:sp>
            <p:nvSpPr>
              <p:cNvPr id="124" name="TextBox 123"/>
              <p:cNvSpPr txBox="1"/>
              <p:nvPr/>
            </p:nvSpPr>
            <p:spPr>
              <a:xfrm>
                <a:off x="10192198" y="2047410"/>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32.3%</a:t>
                </a:r>
              </a:p>
            </p:txBody>
          </p:sp>
          <p:sp>
            <p:nvSpPr>
              <p:cNvPr id="125" name="TextBox 124"/>
              <p:cNvSpPr txBox="1"/>
              <p:nvPr/>
            </p:nvSpPr>
            <p:spPr>
              <a:xfrm>
                <a:off x="11303167" y="2169016"/>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29.9%</a:t>
                </a:r>
              </a:p>
            </p:txBody>
          </p:sp>
          <p:sp>
            <p:nvSpPr>
              <p:cNvPr id="126" name="TextBox 125"/>
              <p:cNvSpPr txBox="1"/>
              <p:nvPr/>
            </p:nvSpPr>
            <p:spPr>
              <a:xfrm>
                <a:off x="9310106" y="2512367"/>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24.0%</a:t>
                </a:r>
              </a:p>
            </p:txBody>
          </p:sp>
          <p:sp>
            <p:nvSpPr>
              <p:cNvPr id="127" name="TextBox 126"/>
              <p:cNvSpPr txBox="1"/>
              <p:nvPr/>
            </p:nvSpPr>
            <p:spPr>
              <a:xfrm>
                <a:off x="10354511" y="2492269"/>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24.2%</a:t>
                </a:r>
              </a:p>
            </p:txBody>
          </p:sp>
          <p:sp>
            <p:nvSpPr>
              <p:cNvPr id="129" name="TextBox 128"/>
              <p:cNvSpPr txBox="1"/>
              <p:nvPr/>
            </p:nvSpPr>
            <p:spPr>
              <a:xfrm>
                <a:off x="8243307" y="2743201"/>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19.6%</a:t>
                </a:r>
              </a:p>
            </p:txBody>
          </p:sp>
          <p:sp>
            <p:nvSpPr>
              <p:cNvPr id="132" name="TextBox 131"/>
              <p:cNvSpPr txBox="1"/>
              <p:nvPr/>
            </p:nvSpPr>
            <p:spPr>
              <a:xfrm>
                <a:off x="11159026" y="2769146"/>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20.8%</a:t>
                </a:r>
              </a:p>
            </p:txBody>
          </p:sp>
          <p:sp>
            <p:nvSpPr>
              <p:cNvPr id="134" name="TextBox 133"/>
              <p:cNvSpPr txBox="1"/>
              <p:nvPr/>
            </p:nvSpPr>
            <p:spPr>
              <a:xfrm>
                <a:off x="9664563" y="3045782"/>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18.0%</a:t>
                </a:r>
              </a:p>
            </p:txBody>
          </p:sp>
          <p:sp>
            <p:nvSpPr>
              <p:cNvPr id="135" name="TextBox 134"/>
              <p:cNvSpPr txBox="1"/>
              <p:nvPr/>
            </p:nvSpPr>
            <p:spPr>
              <a:xfrm>
                <a:off x="10354511" y="3119859"/>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12.7%</a:t>
                </a:r>
              </a:p>
            </p:txBody>
          </p:sp>
          <p:sp>
            <p:nvSpPr>
              <p:cNvPr id="136" name="TextBox 135"/>
              <p:cNvSpPr txBox="1"/>
              <p:nvPr/>
            </p:nvSpPr>
            <p:spPr>
              <a:xfrm>
                <a:off x="11192930" y="3081979"/>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13.3%</a:t>
                </a:r>
              </a:p>
            </p:txBody>
          </p:sp>
          <p:sp>
            <p:nvSpPr>
              <p:cNvPr id="137" name="TextBox 136"/>
              <p:cNvSpPr txBox="1"/>
              <p:nvPr/>
            </p:nvSpPr>
            <p:spPr>
              <a:xfrm>
                <a:off x="9146171" y="3113573"/>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13.1%</a:t>
                </a:r>
              </a:p>
            </p:txBody>
          </p:sp>
          <p:sp>
            <p:nvSpPr>
              <p:cNvPr id="138" name="TextBox 137"/>
              <p:cNvSpPr txBox="1"/>
              <p:nvPr/>
            </p:nvSpPr>
            <p:spPr>
              <a:xfrm>
                <a:off x="8016059" y="3228989"/>
                <a:ext cx="651974"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11.4%</a:t>
                </a:r>
              </a:p>
            </p:txBody>
          </p:sp>
          <p:sp>
            <p:nvSpPr>
              <p:cNvPr id="140" name="TextBox 139"/>
              <p:cNvSpPr txBox="1"/>
              <p:nvPr/>
            </p:nvSpPr>
            <p:spPr>
              <a:xfrm>
                <a:off x="8103160" y="3570152"/>
                <a:ext cx="580160"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5</a:t>
                </a: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.3%</a:t>
                </a:r>
              </a:p>
            </p:txBody>
          </p:sp>
          <p:sp>
            <p:nvSpPr>
              <p:cNvPr id="141" name="TextBox 140"/>
              <p:cNvSpPr txBox="1"/>
              <p:nvPr/>
            </p:nvSpPr>
            <p:spPr>
              <a:xfrm>
                <a:off x="9441765" y="3511158"/>
                <a:ext cx="580160"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3.1%</a:t>
                </a:r>
              </a:p>
            </p:txBody>
          </p:sp>
          <p:sp>
            <p:nvSpPr>
              <p:cNvPr id="142" name="TextBox 141"/>
              <p:cNvSpPr txBox="1"/>
              <p:nvPr/>
            </p:nvSpPr>
            <p:spPr>
              <a:xfrm>
                <a:off x="10596458" y="3518052"/>
                <a:ext cx="580160"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6.0%</a:t>
                </a:r>
              </a:p>
            </p:txBody>
          </p:sp>
          <p:sp>
            <p:nvSpPr>
              <p:cNvPr id="143" name="TextBox 142"/>
              <p:cNvSpPr txBox="1"/>
              <p:nvPr/>
            </p:nvSpPr>
            <p:spPr>
              <a:xfrm>
                <a:off x="11312571" y="3454736"/>
                <a:ext cx="580160"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6</a:t>
                </a: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a:t>
                </a:r>
              </a:p>
            </p:txBody>
          </p:sp>
          <p:sp>
            <p:nvSpPr>
              <p:cNvPr id="146" name="TextBox 145"/>
              <p:cNvSpPr txBox="1"/>
              <p:nvPr/>
            </p:nvSpPr>
            <p:spPr>
              <a:xfrm>
                <a:off x="10615784" y="3787432"/>
                <a:ext cx="580160"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a:t>
                </a: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.0%</a:t>
                </a:r>
              </a:p>
            </p:txBody>
          </p:sp>
          <p:sp>
            <p:nvSpPr>
              <p:cNvPr id="147" name="TextBox 146"/>
              <p:cNvSpPr txBox="1"/>
              <p:nvPr/>
            </p:nvSpPr>
            <p:spPr>
              <a:xfrm>
                <a:off x="11302653" y="3810000"/>
                <a:ext cx="508346" cy="221599"/>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.6%</a:t>
                </a:r>
              </a:p>
            </p:txBody>
          </p:sp>
          <p:grpSp>
            <p:nvGrpSpPr>
              <p:cNvPr id="174" name="Group 173"/>
              <p:cNvGrpSpPr/>
              <p:nvPr/>
            </p:nvGrpSpPr>
            <p:grpSpPr>
              <a:xfrm>
                <a:off x="7488643" y="1808390"/>
                <a:ext cx="582806" cy="2298936"/>
                <a:chOff x="7488643" y="1808390"/>
                <a:chExt cx="582806" cy="2298936"/>
              </a:xfrm>
            </p:grpSpPr>
            <p:sp>
              <p:nvSpPr>
                <p:cNvPr id="45" name="TextBox 44"/>
                <p:cNvSpPr txBox="1"/>
                <p:nvPr/>
              </p:nvSpPr>
              <p:spPr>
                <a:xfrm>
                  <a:off x="7488643" y="1808390"/>
                  <a:ext cx="546919" cy="1994392"/>
                </a:xfrm>
                <a:prstGeom prst="rect">
                  <a:avLst/>
                </a:prstGeom>
                <a:noFill/>
              </p:spPr>
              <p:txBody>
                <a:bodyPr wrap="none" rtlCol="0">
                  <a:spAutoFit/>
                </a:bodyPr>
                <a:lstStyle/>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40%</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35%</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30%</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25%</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20%</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15%</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10%</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5%</a:t>
                  </a:r>
                </a:p>
                <a:p>
                  <a:pPr algn="r"/>
                  <a:endPar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a:p>
                  <a:pPr algn="r"/>
                  <a:r>
                    <a:rPr lang="en-US" sz="600" b="1" dirty="0">
                      <a:effectLst>
                        <a:outerShdw blurRad="38100" dist="38100" dir="2700000" algn="tl">
                          <a:srgbClr val="000000">
                            <a:alpha val="43137"/>
                          </a:srgbClr>
                        </a:outerShdw>
                      </a:effectLst>
                      <a:latin typeface="Segoe UI" pitchFamily="34" charset="0"/>
                      <a:ea typeface="Segoe UI" pitchFamily="34" charset="0"/>
                      <a:cs typeface="Segoe UI" pitchFamily="34" charset="0"/>
                    </a:rPr>
                    <a:t>0%</a:t>
                  </a:r>
                </a:p>
              </p:txBody>
            </p:sp>
            <p:grpSp>
              <p:nvGrpSpPr>
                <p:cNvPr id="170" name="Group 169"/>
                <p:cNvGrpSpPr/>
                <p:nvPr/>
              </p:nvGrpSpPr>
              <p:grpSpPr>
                <a:xfrm>
                  <a:off x="7985534" y="1933661"/>
                  <a:ext cx="85915" cy="2173665"/>
                  <a:chOff x="7985534" y="1933661"/>
                  <a:chExt cx="85915" cy="2173665"/>
                </a:xfrm>
              </p:grpSpPr>
              <p:cxnSp>
                <p:nvCxnSpPr>
                  <p:cNvPr id="40" name="Straight Connector 39"/>
                  <p:cNvCxnSpPr/>
                  <p:nvPr/>
                </p:nvCxnSpPr>
                <p:spPr>
                  <a:xfrm flipH="1">
                    <a:off x="8068573" y="1933661"/>
                    <a:ext cx="2876" cy="2173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a:off x="8025520" y="1903064"/>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8025520" y="2979924"/>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5400000">
                    <a:off x="8025520" y="405678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rot="5400000">
                    <a:off x="8025520" y="2710709"/>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8023634" y="2441494"/>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8030473" y="2172279"/>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a:off x="8025520" y="3787569"/>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8023634" y="3518354"/>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8030473" y="3249139"/>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3" name="Group 172"/>
              <p:cNvGrpSpPr/>
              <p:nvPr/>
            </p:nvGrpSpPr>
            <p:grpSpPr>
              <a:xfrm>
                <a:off x="8068573" y="4086955"/>
                <a:ext cx="4267200" cy="95177"/>
                <a:chOff x="8068573" y="4086955"/>
                <a:chExt cx="4267200" cy="95177"/>
              </a:xfrm>
            </p:grpSpPr>
            <p:grpSp>
              <p:nvGrpSpPr>
                <p:cNvPr id="171" name="Group 170"/>
                <p:cNvGrpSpPr/>
                <p:nvPr/>
              </p:nvGrpSpPr>
              <p:grpSpPr>
                <a:xfrm>
                  <a:off x="8068573" y="4097547"/>
                  <a:ext cx="4267200" cy="84585"/>
                  <a:chOff x="8068573" y="4097547"/>
                  <a:chExt cx="4267200" cy="84585"/>
                </a:xfrm>
              </p:grpSpPr>
              <p:cxnSp>
                <p:nvCxnSpPr>
                  <p:cNvPr id="120" name="Straight Connector 119"/>
                  <p:cNvCxnSpPr/>
                  <p:nvPr/>
                </p:nvCxnSpPr>
                <p:spPr>
                  <a:xfrm flipH="1">
                    <a:off x="8068573" y="4097547"/>
                    <a:ext cx="426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9144000" y="410593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0202988" y="410593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1297718" y="4105932"/>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2" name="Straight Connector 171"/>
                <p:cNvCxnSpPr/>
                <p:nvPr/>
              </p:nvCxnSpPr>
              <p:spPr>
                <a:xfrm>
                  <a:off x="12334264" y="4086955"/>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350410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1000"/>
                                        <p:tgtEl>
                                          <p:spTgt spid="17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1000"/>
                                        <p:tgtEl>
                                          <p:spTgt spid="10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4"/>
          <p:cNvGrpSpPr/>
          <p:nvPr/>
        </p:nvGrpSpPr>
        <p:grpSpPr>
          <a:xfrm>
            <a:off x="6893779" y="-312558"/>
            <a:ext cx="2529444" cy="2529444"/>
            <a:chOff x="4100604" y="3040084"/>
            <a:chExt cx="2529444" cy="2529444"/>
          </a:xfrm>
        </p:grpSpPr>
        <p:grpSp>
          <p:nvGrpSpPr>
            <p:cNvPr id="7" name="Group 54"/>
            <p:cNvGrpSpPr/>
            <p:nvPr/>
          </p:nvGrpSpPr>
          <p:grpSpPr>
            <a:xfrm>
              <a:off x="4100604" y="3040084"/>
              <a:ext cx="2529444" cy="2529444"/>
              <a:chOff x="9878539" y="-463138"/>
              <a:chExt cx="3224655" cy="3224655"/>
            </a:xfrm>
          </p:grpSpPr>
          <p:sp useBgFill="1">
            <p:nvSpPr>
              <p:cNvPr id="17" name="Rounded Rectangle 42"/>
              <p:cNvSpPr/>
              <p:nvPr/>
            </p:nvSpPr>
            <p:spPr bwMode="auto">
              <a:xfrm>
                <a:off x="9878539" y="-463138"/>
                <a:ext cx="3224655" cy="3224655"/>
              </a:xfrm>
              <a:prstGeom prst="ellipse">
                <a:avLst/>
              </a:prstGeom>
              <a:ln>
                <a:headEnd type="none" w="med" len="med"/>
                <a:tailEnd type="none" w="med" len="med"/>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8" name="Rounded Rectangle 51"/>
              <p:cNvSpPr/>
              <p:nvPr/>
            </p:nvSpPr>
            <p:spPr bwMode="auto">
              <a:xfrm>
                <a:off x="9973541" y="-368136"/>
                <a:ext cx="3034652" cy="3034652"/>
              </a:xfrm>
              <a:prstGeom prst="ellipse">
                <a:avLst/>
              </a:prstGeom>
              <a:solidFill>
                <a:srgbClr val="000000">
                  <a:alpha val="60000"/>
                </a:srgb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96875" algn="ctr" defTabSz="914363">
                  <a:lnSpc>
                    <a:spcPct val="90000"/>
                  </a:lnSpc>
                  <a:spcBef>
                    <a:spcPct val="20000"/>
                  </a:spcBef>
                  <a:buClr>
                    <a:srgbClr val="777777"/>
                  </a:buClr>
                </a:pPr>
                <a:endParaRPr lang="en-US" sz="2000"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endParaRPr>
              </a:p>
            </p:txBody>
          </p:sp>
        </p:grpSp>
        <p:grpSp>
          <p:nvGrpSpPr>
            <p:cNvPr id="8" name="Group 73"/>
            <p:cNvGrpSpPr/>
            <p:nvPr/>
          </p:nvGrpSpPr>
          <p:grpSpPr>
            <a:xfrm>
              <a:off x="4387950" y="3325091"/>
              <a:ext cx="1945905" cy="1953518"/>
              <a:chOff x="10479991" y="0"/>
              <a:chExt cx="1945905" cy="1953518"/>
            </a:xfrm>
          </p:grpSpPr>
          <p:grpSp>
            <p:nvGrpSpPr>
              <p:cNvPr id="9" name="Group 47"/>
              <p:cNvGrpSpPr/>
              <p:nvPr/>
            </p:nvGrpSpPr>
            <p:grpSpPr>
              <a:xfrm>
                <a:off x="10479991" y="0"/>
                <a:ext cx="1945905" cy="1953518"/>
                <a:chOff x="3568553" y="1634884"/>
                <a:chExt cx="1945905" cy="1953518"/>
              </a:xfrm>
              <a:effectLst>
                <a:outerShdw blurRad="63500" sx="102000" sy="102000" algn="ctr" rotWithShape="0">
                  <a:prstClr val="black">
                    <a:alpha val="40000"/>
                  </a:prstClr>
                </a:outerShdw>
              </a:effectLst>
            </p:grpSpPr>
            <p:sp>
              <p:nvSpPr>
                <p:cNvPr id="14" name="Freeform 5"/>
                <p:cNvSpPr>
                  <a:spLocks/>
                </p:cNvSpPr>
                <p:nvPr/>
              </p:nvSpPr>
              <p:spPr bwMode="auto">
                <a:xfrm>
                  <a:off x="3568553" y="1634884"/>
                  <a:ext cx="975049" cy="1360791"/>
                </a:xfrm>
                <a:custGeom>
                  <a:avLst/>
                  <a:gdLst/>
                  <a:ahLst/>
                  <a:cxnLst>
                    <a:cxn ang="0">
                      <a:pos x="241" y="571"/>
                    </a:cxn>
                    <a:cxn ang="0">
                      <a:pos x="570" y="241"/>
                    </a:cxn>
                    <a:cxn ang="0">
                      <a:pos x="570" y="0"/>
                    </a:cxn>
                    <a:cxn ang="0">
                      <a:pos x="0" y="571"/>
                    </a:cxn>
                    <a:cxn ang="0">
                      <a:pos x="45" y="794"/>
                    </a:cxn>
                    <a:cxn ang="0">
                      <a:pos x="261" y="684"/>
                    </a:cxn>
                    <a:cxn ang="0">
                      <a:pos x="241" y="571"/>
                    </a:cxn>
                  </a:cxnLst>
                  <a:rect l="0" t="0" r="r" b="b"/>
                  <a:pathLst>
                    <a:path w="570" h="794">
                      <a:moveTo>
                        <a:pt x="241" y="571"/>
                      </a:moveTo>
                      <a:cubicBezTo>
                        <a:pt x="241" y="389"/>
                        <a:pt x="388" y="241"/>
                        <a:pt x="570" y="241"/>
                      </a:cubicBezTo>
                      <a:cubicBezTo>
                        <a:pt x="570" y="0"/>
                        <a:pt x="570" y="0"/>
                        <a:pt x="570" y="0"/>
                      </a:cubicBezTo>
                      <a:cubicBezTo>
                        <a:pt x="255" y="1"/>
                        <a:pt x="0" y="256"/>
                        <a:pt x="0" y="571"/>
                      </a:cubicBezTo>
                      <a:cubicBezTo>
                        <a:pt x="0" y="650"/>
                        <a:pt x="16" y="726"/>
                        <a:pt x="45" y="794"/>
                      </a:cubicBezTo>
                      <a:cubicBezTo>
                        <a:pt x="261" y="684"/>
                        <a:pt x="261" y="684"/>
                        <a:pt x="261" y="684"/>
                      </a:cubicBezTo>
                      <a:cubicBezTo>
                        <a:pt x="248" y="649"/>
                        <a:pt x="241" y="611"/>
                        <a:pt x="241" y="571"/>
                      </a:cubicBezTo>
                      <a:close/>
                    </a:path>
                  </a:pathLst>
                </a:cu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auto">
                    <a:lnSpc>
                      <a:spcPct val="100000"/>
                    </a:lnSpc>
                    <a:spcBef>
                      <a:spcPts val="0"/>
                    </a:spcBef>
                    <a:spcAft>
                      <a:spcPts val="0"/>
                    </a:spcAft>
                    <a:buClrTx/>
                    <a:buSzTx/>
                    <a:buFontTx/>
                    <a:buNone/>
                    <a:tabLst/>
                    <a:defRPr/>
                  </a:pPr>
                  <a:endParaRPr lang="en-US" sz="2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5" name="Freeform 6"/>
                <p:cNvSpPr>
                  <a:spLocks/>
                </p:cNvSpPr>
                <p:nvPr/>
              </p:nvSpPr>
              <p:spPr bwMode="auto">
                <a:xfrm>
                  <a:off x="4563358" y="1634884"/>
                  <a:ext cx="951100" cy="1287235"/>
                </a:xfrm>
                <a:custGeom>
                  <a:avLst/>
                  <a:gdLst/>
                  <a:ahLst/>
                  <a:cxnLst>
                    <a:cxn ang="0">
                      <a:pos x="316" y="570"/>
                    </a:cxn>
                    <a:cxn ang="0">
                      <a:pos x="298" y="677"/>
                    </a:cxn>
                    <a:cxn ang="0">
                      <a:pos x="527" y="751"/>
                    </a:cxn>
                    <a:cxn ang="0">
                      <a:pos x="556" y="570"/>
                    </a:cxn>
                    <a:cxn ang="0">
                      <a:pos x="0" y="0"/>
                    </a:cxn>
                    <a:cxn ang="0">
                      <a:pos x="0" y="240"/>
                    </a:cxn>
                    <a:cxn ang="0">
                      <a:pos x="316" y="570"/>
                    </a:cxn>
                  </a:cxnLst>
                  <a:rect l="0" t="0" r="r" b="b"/>
                  <a:pathLst>
                    <a:path w="556" h="751">
                      <a:moveTo>
                        <a:pt x="316" y="570"/>
                      </a:moveTo>
                      <a:cubicBezTo>
                        <a:pt x="316" y="607"/>
                        <a:pt x="310" y="643"/>
                        <a:pt x="298" y="677"/>
                      </a:cubicBezTo>
                      <a:cubicBezTo>
                        <a:pt x="527" y="751"/>
                        <a:pt x="527" y="751"/>
                        <a:pt x="527" y="751"/>
                      </a:cubicBezTo>
                      <a:cubicBezTo>
                        <a:pt x="546" y="694"/>
                        <a:pt x="556" y="633"/>
                        <a:pt x="556" y="570"/>
                      </a:cubicBezTo>
                      <a:cubicBezTo>
                        <a:pt x="556" y="259"/>
                        <a:pt x="309" y="7"/>
                        <a:pt x="0" y="0"/>
                      </a:cubicBezTo>
                      <a:cubicBezTo>
                        <a:pt x="0" y="240"/>
                        <a:pt x="0" y="240"/>
                        <a:pt x="0" y="240"/>
                      </a:cubicBezTo>
                      <a:cubicBezTo>
                        <a:pt x="176" y="248"/>
                        <a:pt x="316" y="392"/>
                        <a:pt x="316" y="570"/>
                      </a:cubicBezTo>
                      <a:close/>
                    </a:path>
                  </a:pathLst>
                </a:cu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auto">
                    <a:lnSpc>
                      <a:spcPct val="100000"/>
                    </a:lnSpc>
                    <a:spcBef>
                      <a:spcPts val="0"/>
                    </a:spcBef>
                    <a:spcAft>
                      <a:spcPts val="0"/>
                    </a:spcAft>
                    <a:buClrTx/>
                    <a:buSzTx/>
                    <a:buFontTx/>
                    <a:buNone/>
                    <a:tabLst/>
                    <a:defRPr/>
                  </a:pPr>
                  <a:endParaRPr lang="en-US" sz="2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16" name="Freeform 7"/>
                <p:cNvSpPr>
                  <a:spLocks/>
                </p:cNvSpPr>
                <p:nvPr/>
              </p:nvSpPr>
              <p:spPr bwMode="auto">
                <a:xfrm>
                  <a:off x="3655794" y="2818627"/>
                  <a:ext cx="1804695" cy="769775"/>
                </a:xfrm>
                <a:custGeom>
                  <a:avLst/>
                  <a:gdLst/>
                  <a:ahLst/>
                  <a:cxnLst>
                    <a:cxn ang="0">
                      <a:pos x="519" y="208"/>
                    </a:cxn>
                    <a:cxn ang="0">
                      <a:pos x="215" y="6"/>
                    </a:cxn>
                    <a:cxn ang="0">
                      <a:pos x="0" y="116"/>
                    </a:cxn>
                    <a:cxn ang="0">
                      <a:pos x="519" y="449"/>
                    </a:cxn>
                    <a:cxn ang="0">
                      <a:pos x="1055" y="74"/>
                    </a:cxn>
                    <a:cxn ang="0">
                      <a:pos x="826" y="0"/>
                    </a:cxn>
                    <a:cxn ang="0">
                      <a:pos x="519" y="208"/>
                    </a:cxn>
                  </a:cxnLst>
                  <a:rect l="0" t="0" r="r" b="b"/>
                  <a:pathLst>
                    <a:path w="1055" h="449">
                      <a:moveTo>
                        <a:pt x="519" y="208"/>
                      </a:moveTo>
                      <a:cubicBezTo>
                        <a:pt x="382" y="208"/>
                        <a:pt x="265" y="125"/>
                        <a:pt x="215" y="6"/>
                      </a:cubicBezTo>
                      <a:cubicBezTo>
                        <a:pt x="0" y="116"/>
                        <a:pt x="0" y="116"/>
                        <a:pt x="0" y="116"/>
                      </a:cubicBezTo>
                      <a:cubicBezTo>
                        <a:pt x="90" y="312"/>
                        <a:pt x="289" y="449"/>
                        <a:pt x="519" y="449"/>
                      </a:cubicBezTo>
                      <a:cubicBezTo>
                        <a:pt x="765" y="449"/>
                        <a:pt x="975" y="293"/>
                        <a:pt x="1055" y="74"/>
                      </a:cubicBezTo>
                      <a:cubicBezTo>
                        <a:pt x="826" y="0"/>
                        <a:pt x="826" y="0"/>
                        <a:pt x="826" y="0"/>
                      </a:cubicBezTo>
                      <a:cubicBezTo>
                        <a:pt x="778" y="122"/>
                        <a:pt x="658" y="208"/>
                        <a:pt x="519" y="208"/>
                      </a:cubicBezTo>
                      <a:close/>
                    </a:path>
                  </a:pathLst>
                </a:custGeom>
                <a:gradFill flip="none" rotWithShape="1">
                  <a:gsLst>
                    <a:gs pos="0">
                      <a:schemeClr val="accent3">
                        <a:lumMod val="50000"/>
                      </a:schemeClr>
                    </a:gs>
                    <a:gs pos="50000">
                      <a:schemeClr val="accent3">
                        <a:lumMod val="75000"/>
                      </a:schemeClr>
                    </a:gs>
                    <a:gs pos="100000">
                      <a:schemeClr val="accent3">
                        <a:lumMod val="60000"/>
                        <a:lumOff val="40000"/>
                      </a:schemeClr>
                    </a:gs>
                  </a:gsLst>
                  <a:path path="circle">
                    <a:fillToRect t="100000" r="100000"/>
                  </a:path>
                  <a:tileRect l="-100000" b="-100000"/>
                </a:gradFill>
                <a:ln>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auto">
                    <a:lnSpc>
                      <a:spcPct val="100000"/>
                    </a:lnSpc>
                    <a:spcBef>
                      <a:spcPts val="0"/>
                    </a:spcBef>
                    <a:spcAft>
                      <a:spcPts val="0"/>
                    </a:spcAft>
                    <a:buClrTx/>
                    <a:buSzTx/>
                    <a:buFontTx/>
                    <a:buNone/>
                    <a:tabLst/>
                    <a:defRPr/>
                  </a:pPr>
                  <a:endParaRPr lang="en-US" sz="2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grpSp>
          <p:sp>
            <p:nvSpPr>
              <p:cNvPr id="10" name="TextBox 9"/>
              <p:cNvSpPr txBox="1"/>
              <p:nvPr/>
            </p:nvSpPr>
            <p:spPr>
              <a:xfrm rot="17886529">
                <a:off x="10685994" y="385059"/>
                <a:ext cx="889278" cy="74605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wrap="none" rtlCol="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outerShdw blurRad="38100" dist="38100" dir="2700000" algn="tl">
                        <a:srgbClr val="000000">
                          <a:alpha val="43137"/>
                        </a:srgbClr>
                      </a:outerShdw>
                    </a:effectLst>
                    <a:latin typeface="+mj-lt"/>
                    <a:cs typeface="Segoe UI" pitchFamily="34" charset="0"/>
                  </a:rPr>
                  <a:t>Protection</a:t>
                </a:r>
              </a:p>
            </p:txBody>
          </p:sp>
          <p:sp>
            <p:nvSpPr>
              <p:cNvPr id="11" name="TextBox 10"/>
              <p:cNvSpPr txBox="1"/>
              <p:nvPr/>
            </p:nvSpPr>
            <p:spPr>
              <a:xfrm rot="3482516">
                <a:off x="11305223" y="394069"/>
                <a:ext cx="889278" cy="74605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wrap="none" rtlCol="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outerShdw blurRad="38100" dist="38100" dir="2700000" algn="tl">
                        <a:srgbClr val="000000">
                          <a:alpha val="43137"/>
                        </a:srgbClr>
                      </a:outerShdw>
                    </a:effectLst>
                    <a:latin typeface="+mj-lt"/>
                    <a:cs typeface="Segoe UI" pitchFamily="34" charset="0"/>
                  </a:rPr>
                  <a:t>Access</a:t>
                </a:r>
              </a:p>
            </p:txBody>
          </p:sp>
          <p:sp>
            <p:nvSpPr>
              <p:cNvPr id="12" name="TextBox 11"/>
              <p:cNvSpPr txBox="1"/>
              <p:nvPr/>
            </p:nvSpPr>
            <p:spPr>
              <a:xfrm>
                <a:off x="10895830" y="1035163"/>
                <a:ext cx="1163697" cy="746055"/>
              </a:xfrm>
              <a:prstGeom prst="rect">
                <a:avLst/>
              </a:prstGeom>
              <a:noFill/>
              <a:ln>
                <a:headEnd type="none" w="med" len="med"/>
                <a:tailEnd type="none" w="med" len="med"/>
              </a:ln>
              <a:effectLst/>
              <a:scene3d>
                <a:camera prst="orthographicFront">
                  <a:rot lat="0" lon="0" rev="0"/>
                </a:camera>
                <a:lightRig rig="threePt" dir="t">
                  <a:rot lat="0" lon="0" rev="1200000"/>
                </a:lightRig>
              </a:scene3d>
              <a:sp3d/>
            </p:spPr>
            <p:txBody>
              <a:bodyPr wrap="none"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smtClean="0">
                    <a:solidFill>
                      <a:schemeClr val="bg1"/>
                    </a:solidFill>
                    <a:effectLst>
                      <a:outerShdw blurRad="38100" dist="38100" dir="2700000" algn="tl">
                        <a:srgbClr val="000000">
                          <a:alpha val="43137"/>
                        </a:srgbClr>
                      </a:outerShdw>
                    </a:effectLst>
                    <a:latin typeface="+mj-lt"/>
                    <a:cs typeface="Segoe UI" pitchFamily="34" charset="0"/>
                  </a:rPr>
                  <a:t>Management</a:t>
                </a:r>
              </a:p>
            </p:txBody>
          </p:sp>
          <p:sp>
            <p:nvSpPr>
              <p:cNvPr id="13" name="Oval 12"/>
              <p:cNvSpPr/>
              <p:nvPr/>
            </p:nvSpPr>
            <p:spPr bwMode="auto">
              <a:xfrm>
                <a:off x="10927883" y="455356"/>
                <a:ext cx="1045028" cy="1045028"/>
              </a:xfrm>
              <a:prstGeom prst="ellipse">
                <a:avLst/>
              </a:prstGeom>
              <a:gradFill flip="none" rotWithShape="1">
                <a:gsLst>
                  <a:gs pos="0">
                    <a:srgbClr val="373737">
                      <a:lumMod val="95000"/>
                      <a:lumOff val="5000"/>
                    </a:srgbClr>
                  </a:gs>
                  <a:gs pos="81000">
                    <a:srgbClr val="373737">
                      <a:lumMod val="65000"/>
                      <a:lumOff val="35000"/>
                    </a:srgbClr>
                  </a:gs>
                  <a:gs pos="100000">
                    <a:srgbClr val="373737">
                      <a:lumMod val="65000"/>
                      <a:lumOff val="35000"/>
                    </a:srgbClr>
                  </a:gs>
                </a:gsLst>
                <a:path path="circle">
                  <a:fillToRect l="50000" t="50000" r="50000" b="50000"/>
                </a:path>
                <a:tileRect/>
              </a:gradFill>
              <a:ln w="9525">
                <a:noFill/>
                <a:round/>
                <a:headEnd/>
                <a:tailEnd/>
              </a:ln>
            </p:spPr>
            <p:txBody>
              <a:bodyPr vert="horz" wrap="non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gradFill flip="none" rotWithShape="1">
                      <a:gsLst>
                        <a:gs pos="0">
                          <a:srgbClr val="F8F8F8"/>
                        </a:gs>
                        <a:gs pos="50000">
                          <a:srgbClr val="C0C0C0"/>
                        </a:gs>
                        <a:gs pos="100000">
                          <a:srgbClr val="F8F8F8">
                            <a:lumMod val="75000"/>
                          </a:srgbClr>
                        </a:gs>
                      </a:gsLst>
                      <a:lin ang="5400000" scaled="1"/>
                      <a:tileRect/>
                    </a:gradFill>
                    <a:latin typeface="+mj-lt"/>
                    <a:cs typeface="Segoe UI" pitchFamily="34" charset="0"/>
                  </a:rPr>
                  <a:t>Identity</a:t>
                </a:r>
              </a:p>
            </p:txBody>
          </p:sp>
        </p:grpSp>
      </p:grpSp>
      <p:sp>
        <p:nvSpPr>
          <p:cNvPr id="2" name="Title 1"/>
          <p:cNvSpPr>
            <a:spLocks noGrp="1"/>
          </p:cNvSpPr>
          <p:nvPr>
            <p:ph type="title"/>
          </p:nvPr>
        </p:nvSpPr>
        <p:spPr>
          <a:xfrm>
            <a:off x="381000" y="230188"/>
            <a:ext cx="8382000" cy="1218795"/>
          </a:xfrm>
        </p:spPr>
        <p:txBody>
          <a:bodyPr/>
          <a:lstStyle/>
          <a:p>
            <a:r>
              <a:rPr lang="de-DE" sz="4400" dirty="0" smtClean="0"/>
              <a:t>Industrial Automation</a:t>
            </a:r>
            <a:br>
              <a:rPr lang="de-DE" sz="4400" dirty="0" smtClean="0"/>
            </a:br>
            <a:r>
              <a:rPr lang="de-DE" sz="4400" dirty="0" smtClean="0"/>
              <a:t>security challenge</a:t>
            </a:r>
            <a:endParaRPr lang="de-DE" sz="4400" dirty="0"/>
          </a:p>
        </p:txBody>
      </p:sp>
      <p:sp>
        <p:nvSpPr>
          <p:cNvPr id="3" name="Content Placeholder 2"/>
          <p:cNvSpPr>
            <a:spLocks noGrp="1"/>
          </p:cNvSpPr>
          <p:nvPr>
            <p:ph idx="1"/>
          </p:nvPr>
        </p:nvSpPr>
        <p:spPr>
          <a:xfrm>
            <a:off x="407236" y="1925967"/>
            <a:ext cx="8382000" cy="4764381"/>
          </a:xfrm>
        </p:spPr>
        <p:txBody>
          <a:bodyPr/>
          <a:lstStyle/>
          <a:p>
            <a:r>
              <a:rPr lang="de-DE" sz="2400" dirty="0" smtClean="0"/>
              <a:t>High number of security threats (Viruses, worms, intrusions, ...) also in automation environments. Stuxnet.</a:t>
            </a:r>
          </a:p>
          <a:p>
            <a:r>
              <a:rPr lang="de-DE" sz="2400" dirty="0"/>
              <a:t>Long term availability of industrial automation solutions (lifecycle) &amp; availability of patches</a:t>
            </a:r>
            <a:r>
              <a:rPr lang="de-DE" sz="2400" dirty="0" smtClean="0"/>
              <a:t>.</a:t>
            </a:r>
          </a:p>
          <a:p>
            <a:r>
              <a:rPr lang="de-DE" sz="2400" dirty="0" smtClean="0"/>
              <a:t>More connectivity between manufacturing and business networks </a:t>
            </a:r>
            <a:r>
              <a:rPr lang="de-DE" sz="2400" dirty="0" smtClean="0">
                <a:sym typeface="Wingdings" pitchFamily="2" charset="2"/>
              </a:rPr>
              <a:t> process insights.</a:t>
            </a:r>
            <a:endParaRPr lang="de-DE" sz="2400" dirty="0" smtClean="0"/>
          </a:p>
          <a:p>
            <a:r>
              <a:rPr lang="de-DE" sz="2400" dirty="0" smtClean="0"/>
              <a:t>Ongoing management of users, devices, configurations, patches.</a:t>
            </a:r>
          </a:p>
          <a:p>
            <a:r>
              <a:rPr lang="de-DE" sz="2400" dirty="0" smtClean="0"/>
              <a:t>Increasing knowledge required for IT security and administration.</a:t>
            </a:r>
          </a:p>
          <a:p>
            <a:r>
              <a:rPr lang="de-DE" sz="2400" dirty="0" smtClean="0"/>
              <a:t>Industry specific: Often a requirement to keep production going even when system is compromized.</a:t>
            </a:r>
            <a:endParaRPr lang="de-DE" sz="2400" dirty="0"/>
          </a:p>
          <a:p>
            <a:endParaRPr lang="de-DE" sz="2400" dirty="0" smtClean="0"/>
          </a:p>
        </p:txBody>
      </p:sp>
      <p:sp>
        <p:nvSpPr>
          <p:cNvPr id="4" name="Slide Number Placeholder 3"/>
          <p:cNvSpPr>
            <a:spLocks noGrp="1"/>
          </p:cNvSpPr>
          <p:nvPr>
            <p:ph type="sldNum" sz="quarter" idx="10"/>
          </p:nvPr>
        </p:nvSpPr>
        <p:spPr/>
        <p:txBody>
          <a:bodyPr/>
          <a:lstStyle/>
          <a:p>
            <a:fld id="{71A58327-B5F6-4BEE-90B6-FA05F920F5E0}" type="slidenum">
              <a:rPr lang="en-US" smtClean="0"/>
              <a:pPr/>
              <a:t>6</a:t>
            </a:fld>
            <a:endParaRPr lang="en-US" dirty="0"/>
          </a:p>
        </p:txBody>
      </p:sp>
    </p:spTree>
    <p:extLst>
      <p:ext uri="{BB962C8B-B14F-4D97-AF65-F5344CB8AC3E}">
        <p14:creationId xmlns:p14="http://schemas.microsoft.com/office/powerpoint/2010/main" val="164084965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de-DE" sz="4400" dirty="0" smtClean="0"/>
              <a:t>Is this a Microsoft specific problem?</a:t>
            </a:r>
            <a:endParaRPr lang="de-DE" sz="4400" dirty="0"/>
          </a:p>
        </p:txBody>
      </p:sp>
      <p:sp>
        <p:nvSpPr>
          <p:cNvPr id="3" name="Content Placeholder 2"/>
          <p:cNvSpPr>
            <a:spLocks noGrp="1"/>
          </p:cNvSpPr>
          <p:nvPr>
            <p:ph idx="1"/>
          </p:nvPr>
        </p:nvSpPr>
        <p:spPr>
          <a:xfrm>
            <a:off x="381000" y="914400"/>
            <a:ext cx="8610600" cy="5589222"/>
          </a:xfrm>
        </p:spPr>
        <p:txBody>
          <a:bodyPr/>
          <a:lstStyle/>
          <a:p>
            <a:r>
              <a:rPr lang="de-DE" sz="2400" dirty="0" smtClean="0"/>
              <a:t>Microsoft acknowledges high responsibility as a result of the broad installed base.</a:t>
            </a:r>
          </a:p>
          <a:p>
            <a:r>
              <a:rPr lang="de-DE" sz="2400" dirty="0"/>
              <a:t>This clearly is a software industry </a:t>
            </a:r>
            <a:r>
              <a:rPr lang="de-DE" sz="2400" dirty="0" smtClean="0"/>
              <a:t>problem. Secunia </a:t>
            </a:r>
            <a:r>
              <a:rPr lang="de-DE" sz="2400" dirty="0"/>
              <a:t>2010 </a:t>
            </a:r>
            <a:r>
              <a:rPr lang="de-DE" sz="2400" dirty="0" smtClean="0"/>
              <a:t>Half Year Report:</a:t>
            </a:r>
            <a:endParaRPr lang="de-DE" sz="2400" dirty="0"/>
          </a:p>
          <a:p>
            <a:pPr lvl="1"/>
            <a:r>
              <a:rPr lang="en-US" sz="1600" dirty="0"/>
              <a:t>The overall conclusion is that despite considerable security investments, </a:t>
            </a:r>
            <a:r>
              <a:rPr lang="en-US" sz="1600" b="1" dirty="0"/>
              <a:t>the software industry at large still proves unable to produce software with substantially less vulnerabilities</a:t>
            </a:r>
            <a:r>
              <a:rPr lang="en-US" sz="1600" dirty="0"/>
              <a:t>, highlighting the continued need for Vulnerability Intelligence and Patch Management.</a:t>
            </a:r>
          </a:p>
          <a:p>
            <a:pPr lvl="1"/>
            <a:r>
              <a:rPr lang="en-US" sz="1600" dirty="0"/>
              <a:t>Further, the report shows an alarming development in </a:t>
            </a:r>
            <a:r>
              <a:rPr lang="en-US" sz="1600" b="1" dirty="0"/>
              <a:t>3rd party program vulnerabilities</a:t>
            </a:r>
            <a:r>
              <a:rPr lang="en-US" sz="1600" dirty="0"/>
              <a:t>, </a:t>
            </a:r>
            <a:r>
              <a:rPr lang="en-US" sz="1600" dirty="0" smtClean="0"/>
              <a:t>representing an </a:t>
            </a:r>
            <a:r>
              <a:rPr lang="en-US" sz="1600" dirty="0"/>
              <a:t>increasing threat to both users and business, which, however, continues to be greatly ignored. This trend is supported by the fact that users and businesses </a:t>
            </a:r>
            <a:r>
              <a:rPr lang="en-US" sz="1600" b="1" dirty="0"/>
              <a:t>still perceive the operating system and Microsoft products to be the primary attack vector, largely ignoring 3rd party programs</a:t>
            </a:r>
            <a:r>
              <a:rPr lang="en-US" sz="1600" dirty="0"/>
              <a:t>, and finding the actions to secure these too complex and time-consuming. Ultimately this leads to incomplete patch levels of the 3</a:t>
            </a:r>
            <a:r>
              <a:rPr lang="en-US" sz="1600" baseline="30000" dirty="0"/>
              <a:t>rd</a:t>
            </a:r>
            <a:r>
              <a:rPr lang="en-US" sz="1600" dirty="0"/>
              <a:t> party programs, representing rewarding and effective targets for criminals.</a:t>
            </a:r>
          </a:p>
          <a:p>
            <a:pPr lvl="1"/>
            <a:r>
              <a:rPr lang="en-US" sz="1600" dirty="0" smtClean="0"/>
              <a:t>In </a:t>
            </a:r>
            <a:r>
              <a:rPr lang="en-US" sz="1600" dirty="0"/>
              <a:t>the two years from 2007 to 2009, the number of vulnerabilities affecting a typical </a:t>
            </a:r>
            <a:r>
              <a:rPr lang="en-US" sz="1600" dirty="0" smtClean="0"/>
              <a:t>end-user PC </a:t>
            </a:r>
            <a:r>
              <a:rPr lang="en-US" sz="1600" dirty="0"/>
              <a:t>almost doubled from 220 to 420, and based on the data of the first six months of 2010, </a:t>
            </a:r>
            <a:r>
              <a:rPr lang="en-US" sz="1600" dirty="0" smtClean="0"/>
              <a:t>the number </a:t>
            </a:r>
            <a:r>
              <a:rPr lang="en-US" sz="1600" dirty="0"/>
              <a:t>is expected to almost double again in 2010 to 760.</a:t>
            </a:r>
          </a:p>
          <a:p>
            <a:pPr lvl="1"/>
            <a:r>
              <a:rPr lang="en-US" sz="1600" dirty="0" smtClean="0"/>
              <a:t>A </a:t>
            </a:r>
            <a:r>
              <a:rPr lang="en-US" sz="1600" dirty="0"/>
              <a:t>typical end-user PC with 50 programs installed had </a:t>
            </a:r>
            <a:r>
              <a:rPr lang="en-US" sz="1600" b="1" dirty="0"/>
              <a:t>3.5 times more vulnerabilities in the </a:t>
            </a:r>
            <a:r>
              <a:rPr lang="en-US" sz="1600" b="1" dirty="0" smtClean="0"/>
              <a:t>24 3rd </a:t>
            </a:r>
            <a:r>
              <a:rPr lang="en-US" sz="1600" b="1" dirty="0"/>
              <a:t>party programs installed than in the 26 Microsoft programs installed.</a:t>
            </a:r>
            <a:r>
              <a:rPr lang="en-US" sz="1600" dirty="0"/>
              <a:t> It is expected </a:t>
            </a:r>
            <a:r>
              <a:rPr lang="en-US" sz="1600" dirty="0" smtClean="0"/>
              <a:t>that this </a:t>
            </a:r>
            <a:r>
              <a:rPr lang="en-US" sz="1600" dirty="0"/>
              <a:t>ratio will increase to 4.4 in 2010.</a:t>
            </a:r>
            <a:endParaRPr lang="de-DE" sz="6000"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7</a:t>
            </a:fld>
            <a:endParaRPr lang="en-US" dirty="0"/>
          </a:p>
        </p:txBody>
      </p:sp>
    </p:spTree>
    <p:extLst>
      <p:ext uri="{BB962C8B-B14F-4D97-AF65-F5344CB8AC3E}">
        <p14:creationId xmlns:p14="http://schemas.microsoft.com/office/powerpoint/2010/main" val="124317946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Microsoft Mission – Industrial  Solutions</a:t>
            </a:r>
            <a:endParaRPr lang="de-DE" dirty="0"/>
          </a:p>
        </p:txBody>
      </p:sp>
      <p:sp>
        <p:nvSpPr>
          <p:cNvPr id="3" name="Content Placeholder 2"/>
          <p:cNvSpPr>
            <a:spLocks noGrp="1"/>
          </p:cNvSpPr>
          <p:nvPr>
            <p:ph idx="1"/>
          </p:nvPr>
        </p:nvSpPr>
        <p:spPr>
          <a:xfrm>
            <a:off x="381000" y="1412875"/>
            <a:ext cx="8382000" cy="5392245"/>
          </a:xfrm>
        </p:spPr>
        <p:txBody>
          <a:bodyPr/>
          <a:lstStyle/>
          <a:p>
            <a:r>
              <a:rPr lang="de-DE" dirty="0" smtClean="0"/>
              <a:t>Reduce Time-to-Market and cost</a:t>
            </a:r>
          </a:p>
          <a:p>
            <a:r>
              <a:rPr lang="de-DE" dirty="0" smtClean="0"/>
              <a:t>Increase End-Product reliability</a:t>
            </a:r>
          </a:p>
          <a:p>
            <a:r>
              <a:rPr lang="de-DE" dirty="0" smtClean="0"/>
              <a:t>Reap the benefits of application compatibility</a:t>
            </a:r>
          </a:p>
          <a:p>
            <a:r>
              <a:rPr lang="de-DE" dirty="0" smtClean="0"/>
              <a:t>Long-term availability and support</a:t>
            </a:r>
          </a:p>
          <a:p>
            <a:endParaRPr lang="de-DE" dirty="0"/>
          </a:p>
          <a:p>
            <a:r>
              <a:rPr lang="en-US" sz="2000" dirty="0"/>
              <a:t>To thrive in today’s economy, factories and plants that produce manufactured goods, oil, gas</a:t>
            </a:r>
            <a:r>
              <a:rPr lang="en-US" sz="2000" dirty="0" smtClean="0"/>
              <a:t>, food</a:t>
            </a:r>
            <a:r>
              <a:rPr lang="en-US" sz="2000" dirty="0"/>
              <a:t>, and pharmaceuticals must run at the highest efficiency while ensuring flawless quality.</a:t>
            </a:r>
          </a:p>
          <a:p>
            <a:r>
              <a:rPr lang="en-US" sz="2000" dirty="0"/>
              <a:t>This requires total infrastructure and management control—from </a:t>
            </a:r>
            <a:r>
              <a:rPr lang="en-US" sz="2000" b="1" dirty="0"/>
              <a:t>Sensors to Servers</a:t>
            </a:r>
            <a:r>
              <a:rPr lang="en-US" sz="2000" dirty="0"/>
              <a:t>. Windows</a:t>
            </a:r>
            <a:r>
              <a:rPr lang="en-US" sz="2000" dirty="0" smtClean="0"/>
              <a:t>® Embedded </a:t>
            </a:r>
            <a:r>
              <a:rPr lang="en-US" sz="2000" dirty="0"/>
              <a:t>integrated solutions from Microsoft provide that foundation for control by </a:t>
            </a:r>
            <a:r>
              <a:rPr lang="en-US" sz="2000" dirty="0" smtClean="0"/>
              <a:t>supporting the </a:t>
            </a:r>
            <a:r>
              <a:rPr lang="en-US" sz="2000" dirty="0"/>
              <a:t>entire process and by helping to reduce time-to-solution, increase plant reliability, </a:t>
            </a:r>
            <a:r>
              <a:rPr lang="en-US" sz="2000" dirty="0" smtClean="0"/>
              <a:t>and </a:t>
            </a:r>
            <a:r>
              <a:rPr lang="de-DE" sz="2000" dirty="0" smtClean="0"/>
              <a:t>lower </a:t>
            </a:r>
            <a:r>
              <a:rPr lang="de-DE" sz="2000" dirty="0"/>
              <a:t>production costs.</a:t>
            </a:r>
            <a:endParaRPr lang="de-DE" sz="2000"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8</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268" y="1066800"/>
            <a:ext cx="1985963" cy="257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1836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lang="de-DE" dirty="0" smtClean="0"/>
              <a:t>Your and your vendors benefits</a:t>
            </a:r>
            <a:br>
              <a:rPr lang="de-DE" dirty="0" smtClean="0"/>
            </a:br>
            <a:r>
              <a:rPr lang="de-DE" dirty="0" smtClean="0"/>
              <a:t>Microsoft Embedded</a:t>
            </a:r>
            <a:endParaRPr lang="de-DE" dirty="0"/>
          </a:p>
        </p:txBody>
      </p:sp>
      <p:sp>
        <p:nvSpPr>
          <p:cNvPr id="3" name="Content Placeholder 2"/>
          <p:cNvSpPr>
            <a:spLocks noGrp="1"/>
          </p:cNvSpPr>
          <p:nvPr>
            <p:ph idx="1"/>
          </p:nvPr>
        </p:nvSpPr>
        <p:spPr>
          <a:xfrm>
            <a:off x="381000" y="1412875"/>
            <a:ext cx="8382000" cy="5466112"/>
          </a:xfrm>
        </p:spPr>
        <p:txBody>
          <a:bodyPr/>
          <a:lstStyle/>
          <a:p>
            <a:r>
              <a:rPr lang="de-DE" sz="2800" dirty="0" smtClean="0"/>
              <a:t>Fast time-to-market</a:t>
            </a:r>
          </a:p>
          <a:p>
            <a:r>
              <a:rPr lang="de-DE" sz="2800" dirty="0" smtClean="0"/>
              <a:t>Broad ecosystem of partners</a:t>
            </a:r>
          </a:p>
          <a:p>
            <a:pPr lvl="1"/>
            <a:r>
              <a:rPr lang="de-DE" sz="2400" dirty="0" smtClean="0"/>
              <a:t>Many partners to chose from</a:t>
            </a:r>
          </a:p>
          <a:p>
            <a:pPr lvl="1"/>
            <a:r>
              <a:rPr lang="de-DE" sz="2400" dirty="0" smtClean="0"/>
              <a:t>Rich applications</a:t>
            </a:r>
          </a:p>
          <a:p>
            <a:r>
              <a:rPr lang="de-DE" sz="2800" dirty="0" smtClean="0"/>
              <a:t>Product support</a:t>
            </a:r>
          </a:p>
          <a:p>
            <a:r>
              <a:rPr lang="de-DE" sz="2800" dirty="0" smtClean="0"/>
              <a:t>Long lifecycle</a:t>
            </a:r>
          </a:p>
          <a:p>
            <a:r>
              <a:rPr lang="de-DE" sz="2800" dirty="0" smtClean="0"/>
              <a:t>High ROI (return on invest)</a:t>
            </a:r>
          </a:p>
          <a:p>
            <a:r>
              <a:rPr lang="de-DE" sz="2800" dirty="0" smtClean="0"/>
              <a:t>Easy and powerful management (System Center)</a:t>
            </a:r>
          </a:p>
          <a:p>
            <a:r>
              <a:rPr lang="de-DE" sz="2800" dirty="0" smtClean="0"/>
              <a:t>Easier to find experienced administrators</a:t>
            </a:r>
          </a:p>
          <a:p>
            <a:r>
              <a:rPr lang="de-DE" sz="2800" dirty="0" smtClean="0"/>
              <a:t>Less training required</a:t>
            </a:r>
          </a:p>
          <a:p>
            <a:r>
              <a:rPr lang="de-DE" sz="2800" dirty="0" smtClean="0"/>
              <a:t>System Reliability</a:t>
            </a:r>
          </a:p>
          <a:p>
            <a:r>
              <a:rPr lang="de-DE" sz="2800" dirty="0" smtClean="0"/>
              <a:t>End-to-End solutions</a:t>
            </a:r>
            <a:endParaRPr lang="de-DE" sz="2800" dirty="0"/>
          </a:p>
        </p:txBody>
      </p:sp>
      <p:sp>
        <p:nvSpPr>
          <p:cNvPr id="4" name="Slide Number Placeholder 3"/>
          <p:cNvSpPr>
            <a:spLocks noGrp="1"/>
          </p:cNvSpPr>
          <p:nvPr>
            <p:ph type="sldNum" sz="quarter" idx="10"/>
          </p:nvPr>
        </p:nvSpPr>
        <p:spPr/>
        <p:txBody>
          <a:bodyPr/>
          <a:lstStyle/>
          <a:p>
            <a:fld id="{71A58327-B5F6-4BEE-90B6-FA05F920F5E0}" type="slidenum">
              <a:rPr lang="en-US" smtClean="0"/>
              <a:pPr/>
              <a:t>9</a:t>
            </a:fld>
            <a:endParaRPr lang="en-US"/>
          </a:p>
        </p:txBody>
      </p:sp>
    </p:spTree>
    <p:extLst>
      <p:ext uri="{BB962C8B-B14F-4D97-AF65-F5344CB8AC3E}">
        <p14:creationId xmlns:p14="http://schemas.microsoft.com/office/powerpoint/2010/main" val="3988257549"/>
      </p:ext>
    </p:extLst>
  </p:cSld>
  <p:clrMapOvr>
    <a:masterClrMapping/>
  </p:clrMapOvr>
  <p:transition>
    <p:fade/>
  </p:transition>
</p:sld>
</file>

<file path=ppt/theme/theme1.xml><?xml version="1.0" encoding="utf-8"?>
<a:theme xmlns:a="http://schemas.openxmlformats.org/drawingml/2006/main" name="SVRlightgreen">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64BE46"/>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4">
                <a:lumMod val="50000"/>
              </a:schemeClr>
            </a:gs>
            <a:gs pos="80000">
              <a:schemeClr val="accent4"/>
            </a:gs>
            <a:gs pos="100000">
              <a:schemeClr val="accent4"/>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a:defRPr sz="2400" dirty="0" err="1" smtClean="0"/>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R Charts">
    <a:dk1>
      <a:sysClr val="windowText" lastClr="000000"/>
    </a:dk1>
    <a:lt1>
      <a:sysClr val="window" lastClr="FFFFFF"/>
    </a:lt1>
    <a:dk2>
      <a:srgbClr val="1F497D"/>
    </a:dk2>
    <a:lt2>
      <a:srgbClr val="EEECE1"/>
    </a:lt2>
    <a:accent1>
      <a:srgbClr val="55A0D7"/>
    </a:accent1>
    <a:accent2>
      <a:srgbClr val="EE3429"/>
    </a:accent2>
    <a:accent3>
      <a:srgbClr val="62BC4B"/>
    </a:accent3>
    <a:accent4>
      <a:srgbClr val="7D64AB"/>
    </a:accent4>
    <a:accent5>
      <a:srgbClr val="6ACFF6"/>
    </a:accent5>
    <a:accent6>
      <a:srgbClr val="FDB53B"/>
    </a:accent6>
    <a:hlink>
      <a:srgbClr val="0000FF"/>
    </a:hlink>
    <a:folHlink>
      <a:srgbClr val="800080"/>
    </a:folHlink>
  </a:clrScheme>
  <a:fontScheme name="SIR Chart Fonts">
    <a:majorFont>
      <a:latin typeface="Segoe Condense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SVRlightgreen</Template>
  <TotalTime>0</TotalTime>
  <Words>2025</Words>
  <Application>Microsoft Office PowerPoint</Application>
  <PresentationFormat>On-screen Show (4:3)</PresentationFormat>
  <Paragraphs>417</Paragraphs>
  <Slides>19</Slides>
  <Notes>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SVRlightgreen</vt:lpstr>
      <vt:lpstr>White with Courier font for code slides</vt:lpstr>
      <vt:lpstr>Industrial Automation Security</vt:lpstr>
      <vt:lpstr>Agenda</vt:lpstr>
      <vt:lpstr>Before we start</vt:lpstr>
      <vt:lpstr>Today’s IT Security Challenges</vt:lpstr>
      <vt:lpstr>PowerPoint Presentation</vt:lpstr>
      <vt:lpstr>Industrial Automation security challenge</vt:lpstr>
      <vt:lpstr>Is this a Microsoft specific problem?</vt:lpstr>
      <vt:lpstr>Microsoft Mission – Industrial  Solutions</vt:lpstr>
      <vt:lpstr>Your and your vendors benefits Microsoft Embedded</vt:lpstr>
      <vt:lpstr>ISA 99</vt:lpstr>
      <vt:lpstr>Example: Siemens Security Concept</vt:lpstr>
      <vt:lpstr>Securing current Industrial Systems</vt:lpstr>
      <vt:lpstr>PowerPoint Presentation</vt:lpstr>
      <vt:lpstr> A Secure Web Gateway Solution</vt:lpstr>
      <vt:lpstr>Secure Web Gateway Features</vt:lpstr>
      <vt:lpstr>Managing security in modern Windows based Automation System environment</vt:lpstr>
      <vt:lpstr>How to benefit from Cloud Computing in securing Automation Systems</vt:lpstr>
      <vt:lpstr>Call to Action</vt:lpstr>
      <vt:lpstr>Q&amp;A</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subject>&lt;Event Name Here&gt;</dc:subject>
  <dc:creator>renangu</dc:creator>
  <dc:description>Template: Polly Macomber, Silver Fox Productions, Inc.
Formatting:
Event Date:
Event Location:
Audience:</dc:description>
  <cp:lastModifiedBy>Oliver Niedung</cp:lastModifiedBy>
  <cp:revision>387</cp:revision>
  <cp:lastPrinted>2008-06-24T18:31:00Z</cp:lastPrinted>
  <dcterms:created xsi:type="dcterms:W3CDTF">2009-05-21T15:02:04Z</dcterms:created>
  <dcterms:modified xsi:type="dcterms:W3CDTF">2011-04-06T08:47:49Z</dcterms:modified>
</cp:coreProperties>
</file>